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288000" cy="10287000"/>
  <p:notesSz cx="6858000" cy="9144000"/>
  <p:embeddedFontLst>
    <p:embeddedFont>
      <p:font typeface="Bricolage Grotesque Bold" panose="020B0605040402000204" pitchFamily="34" charset="0"/>
      <p:regular r:id="rId13"/>
      <p:bold r:id="rId14"/>
    </p:embeddedFont>
    <p:embeddedFont>
      <p:font typeface="Bricolage Grotesque Light" panose="020B0605040402000204" pitchFamily="34" charset="0"/>
      <p:regular r:id="rId15"/>
    </p:embeddedFon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Montserrat" pitchFamily="2" charset="77"/>
      <p:regular r:id="rId20"/>
      <p:bold r:id="rId21"/>
      <p:italic r:id="rId22"/>
      <p:boldItalic r:id="rId23"/>
    </p:embeddedFont>
    <p:embeddedFont>
      <p:font typeface="Montserrat Bold" pitchFamily="2" charset="77"/>
      <p:regular r:id="rId24"/>
      <p:bold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23" autoAdjust="0"/>
    <p:restoredTop sz="94591" autoAdjust="0"/>
  </p:normalViewPr>
  <p:slideViewPr>
    <p:cSldViewPr>
      <p:cViewPr varScale="1">
        <p:scale>
          <a:sx n="84" d="100"/>
          <a:sy n="84" d="100"/>
        </p:scale>
        <p:origin x="232" y="31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10.12.2025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 dirty="0"/>
              <a:t>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 dirty="0"/>
              <a:t>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 dirty="0"/>
              <a:t>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 dirty="0"/>
              <a:t>5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7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 dirty="0"/>
              <a:t>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hyperlink" Target="https://gamma.app/?utm_source=made-with-gamma" TargetMode="External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82D5E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90E3F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6049019" y="9686925"/>
            <a:ext cx="2153256" cy="514350"/>
            <a:chOff x="0" y="0"/>
            <a:chExt cx="2871008" cy="685800"/>
          </a:xfrm>
        </p:grpSpPr>
        <p:sp>
          <p:nvSpPr>
            <p:cNvPr id="7" name="Freeform 7" descr="preencoded.png">
              <a:hlinkClick r:id="rId3" tooltip="https://gamma.app/?utm_source=made-with-gamma"/>
            </p:cNvPr>
            <p:cNvSpPr/>
            <p:nvPr/>
          </p:nvSpPr>
          <p:spPr>
            <a:xfrm>
              <a:off x="0" y="0"/>
              <a:ext cx="2870962" cy="685800"/>
            </a:xfrm>
            <a:custGeom>
              <a:avLst/>
              <a:gdLst/>
              <a:ahLst/>
              <a:cxnLst/>
              <a:rect l="l" t="t" r="r" b="b"/>
              <a:pathLst>
                <a:path w="2870962" h="685800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-1"/>
              </a:stretch>
            </a:blipFill>
          </p:spPr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1087100" y="0"/>
            <a:ext cx="7200900" cy="10287000"/>
            <a:chOff x="0" y="0"/>
            <a:chExt cx="9601200" cy="13716000"/>
          </a:xfrm>
        </p:grpSpPr>
        <p:sp>
          <p:nvSpPr>
            <p:cNvPr id="9" name="Freeform 9" descr="preencoded.png"/>
            <p:cNvSpPr/>
            <p:nvPr/>
          </p:nvSpPr>
          <p:spPr>
            <a:xfrm>
              <a:off x="0" y="0"/>
              <a:ext cx="9601200" cy="13716000"/>
            </a:xfrm>
            <a:custGeom>
              <a:avLst/>
              <a:gdLst/>
              <a:ahLst/>
              <a:cxnLst/>
              <a:rect l="l" t="t" r="r" b="b"/>
              <a:pathLst>
                <a:path w="9601200" h="13716000">
                  <a:moveTo>
                    <a:pt x="0" y="0"/>
                  </a:moveTo>
                  <a:lnTo>
                    <a:pt x="9601200" y="0"/>
                  </a:lnTo>
                  <a:lnTo>
                    <a:pt x="96012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</p:grpSp>
      <p:sp>
        <p:nvSpPr>
          <p:cNvPr id="10" name="TextBox 10"/>
          <p:cNvSpPr txBox="1"/>
          <p:nvPr/>
        </p:nvSpPr>
        <p:spPr>
          <a:xfrm>
            <a:off x="992238" y="2903487"/>
            <a:ext cx="9445526" cy="3572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1">
                <a:solidFill>
                  <a:srgbClr val="EEAEF6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LGS-AR: Artırılmış Gerçeklik Destekli Matematik Eğitimi ve YZ Soru Analizi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92238" y="6815435"/>
            <a:ext cx="9445526" cy="539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Fırat Üniversitesi Yazılım Mühendisliği Bitirme Projesi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82D5E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90E3F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6049019" y="9686925"/>
            <a:ext cx="2153256" cy="514350"/>
            <a:chOff x="0" y="0"/>
            <a:chExt cx="2871008" cy="685800"/>
          </a:xfrm>
        </p:grpSpPr>
        <p:sp>
          <p:nvSpPr>
            <p:cNvPr id="7" name="Freeform 7" descr="preencoded.png">
              <a:hlinkClick r:id="rId3" tooltip="https://gamma.app/?utm_source=made-with-gamma"/>
            </p:cNvPr>
            <p:cNvSpPr/>
            <p:nvPr/>
          </p:nvSpPr>
          <p:spPr>
            <a:xfrm>
              <a:off x="0" y="0"/>
              <a:ext cx="2870962" cy="685800"/>
            </a:xfrm>
            <a:custGeom>
              <a:avLst/>
              <a:gdLst/>
              <a:ahLst/>
              <a:cxnLst/>
              <a:rect l="l" t="t" r="r" b="b"/>
              <a:pathLst>
                <a:path w="2870962" h="685800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-1"/>
              </a:stretch>
            </a:blipFill>
          </p:spPr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1087100" y="0"/>
            <a:ext cx="7200900" cy="10288786"/>
            <a:chOff x="0" y="0"/>
            <a:chExt cx="9601200" cy="13718382"/>
          </a:xfrm>
        </p:grpSpPr>
        <p:sp>
          <p:nvSpPr>
            <p:cNvPr id="9" name="Freeform 9" descr="preencoded.png"/>
            <p:cNvSpPr/>
            <p:nvPr/>
          </p:nvSpPr>
          <p:spPr>
            <a:xfrm>
              <a:off x="0" y="0"/>
              <a:ext cx="9601200" cy="13718412"/>
            </a:xfrm>
            <a:custGeom>
              <a:avLst/>
              <a:gdLst/>
              <a:ahLst/>
              <a:cxnLst/>
              <a:rect l="l" t="t" r="r" b="b"/>
              <a:pathLst>
                <a:path w="9601200" h="13718412">
                  <a:moveTo>
                    <a:pt x="0" y="0"/>
                  </a:moveTo>
                  <a:lnTo>
                    <a:pt x="9601200" y="0"/>
                  </a:lnTo>
                  <a:lnTo>
                    <a:pt x="9601200" y="13718412"/>
                  </a:lnTo>
                  <a:lnTo>
                    <a:pt x="0" y="137184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8" r="-8"/>
              </a:stretch>
            </a:blipFill>
          </p:spPr>
        </p:sp>
      </p:grpSp>
      <p:sp>
        <p:nvSpPr>
          <p:cNvPr id="10" name="TextBox 10"/>
          <p:cNvSpPr txBox="1"/>
          <p:nvPr/>
        </p:nvSpPr>
        <p:spPr>
          <a:xfrm>
            <a:off x="898624" y="667941"/>
            <a:ext cx="6618982" cy="8404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12"/>
              </a:lnSpc>
            </a:pPr>
            <a:r>
              <a:rPr lang="en-US" sz="4999" b="1">
                <a:solidFill>
                  <a:srgbClr val="EEAEF6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Gelecek Vizyonumuz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1187351" y="1893391"/>
            <a:ext cx="28575" cy="6579096"/>
            <a:chOff x="0" y="0"/>
            <a:chExt cx="38100" cy="877212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8100" cy="8772144"/>
            </a:xfrm>
            <a:custGeom>
              <a:avLst/>
              <a:gdLst/>
              <a:ahLst/>
              <a:cxnLst/>
              <a:rect l="l" t="t" r="r" b="b"/>
              <a:pathLst>
                <a:path w="38100" h="8772144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cubicBezTo>
                    <a:pt x="29591" y="0"/>
                    <a:pt x="38100" y="8509"/>
                    <a:pt x="38100" y="19050"/>
                  </a:cubicBezTo>
                  <a:lnTo>
                    <a:pt x="38100" y="8753094"/>
                  </a:lnTo>
                  <a:cubicBezTo>
                    <a:pt x="38100" y="8763635"/>
                    <a:pt x="29591" y="8772144"/>
                    <a:pt x="19050" y="8772144"/>
                  </a:cubicBezTo>
                  <a:cubicBezTo>
                    <a:pt x="8509" y="8772144"/>
                    <a:pt x="0" y="8763635"/>
                    <a:pt x="0" y="8753094"/>
                  </a:cubicBezTo>
                  <a:close/>
                </a:path>
              </a:pathLst>
            </a:custGeom>
            <a:solidFill>
              <a:srgbClr val="414677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13" name="Group 13"/>
          <p:cNvGrpSpPr/>
          <p:nvPr/>
        </p:nvGrpSpPr>
        <p:grpSpPr>
          <a:xfrm>
            <a:off x="1447576" y="2167830"/>
            <a:ext cx="770185" cy="28575"/>
            <a:chOff x="0" y="0"/>
            <a:chExt cx="1026913" cy="381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026922" cy="38100"/>
            </a:xfrm>
            <a:custGeom>
              <a:avLst/>
              <a:gdLst/>
              <a:ahLst/>
              <a:cxnLst/>
              <a:rect l="l" t="t" r="r" b="b"/>
              <a:pathLst>
                <a:path w="1026922" h="38100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lnTo>
                    <a:pt x="1007872" y="0"/>
                  </a:lnTo>
                  <a:cubicBezTo>
                    <a:pt x="1018413" y="0"/>
                    <a:pt x="1026922" y="8509"/>
                    <a:pt x="1026922" y="19050"/>
                  </a:cubicBezTo>
                  <a:cubicBezTo>
                    <a:pt x="1026922" y="29591"/>
                    <a:pt x="1018413" y="38100"/>
                    <a:pt x="1007872" y="38100"/>
                  </a:cubicBezTo>
                  <a:lnTo>
                    <a:pt x="19050" y="38100"/>
                  </a:lnTo>
                  <a:cubicBezTo>
                    <a:pt x="8509" y="38100"/>
                    <a:pt x="0" y="29591"/>
                    <a:pt x="0" y="19050"/>
                  </a:cubicBezTo>
                  <a:close/>
                </a:path>
              </a:pathLst>
            </a:custGeom>
            <a:solidFill>
              <a:srgbClr val="414677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15" name="Group 15"/>
          <p:cNvGrpSpPr/>
          <p:nvPr/>
        </p:nvGrpSpPr>
        <p:grpSpPr>
          <a:xfrm>
            <a:off x="898550" y="1893391"/>
            <a:ext cx="577603" cy="577602"/>
            <a:chOff x="0" y="0"/>
            <a:chExt cx="770137" cy="770137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770128" cy="770128"/>
            </a:xfrm>
            <a:custGeom>
              <a:avLst/>
              <a:gdLst/>
              <a:ahLst/>
              <a:cxnLst/>
              <a:rect l="l" t="t" r="r" b="b"/>
              <a:pathLst>
                <a:path w="770128" h="770128">
                  <a:moveTo>
                    <a:pt x="0" y="143764"/>
                  </a:moveTo>
                  <a:cubicBezTo>
                    <a:pt x="0" y="64389"/>
                    <a:pt x="64389" y="0"/>
                    <a:pt x="143764" y="0"/>
                  </a:cubicBezTo>
                  <a:lnTo>
                    <a:pt x="626364" y="0"/>
                  </a:lnTo>
                  <a:cubicBezTo>
                    <a:pt x="705739" y="0"/>
                    <a:pt x="770128" y="64389"/>
                    <a:pt x="770128" y="143764"/>
                  </a:cubicBezTo>
                  <a:lnTo>
                    <a:pt x="770128" y="626364"/>
                  </a:lnTo>
                  <a:cubicBezTo>
                    <a:pt x="770128" y="705739"/>
                    <a:pt x="705739" y="770128"/>
                    <a:pt x="626364" y="770128"/>
                  </a:cubicBezTo>
                  <a:lnTo>
                    <a:pt x="143764" y="770128"/>
                  </a:lnTo>
                  <a:cubicBezTo>
                    <a:pt x="64389" y="770128"/>
                    <a:pt x="0" y="705739"/>
                    <a:pt x="0" y="626364"/>
                  </a:cubicBezTo>
                  <a:close/>
                </a:path>
              </a:pathLst>
            </a:custGeom>
            <a:solidFill>
              <a:srgbClr val="282D5E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17" name="TextBox 17"/>
          <p:cNvSpPr txBox="1"/>
          <p:nvPr/>
        </p:nvSpPr>
        <p:spPr>
          <a:xfrm>
            <a:off x="994767" y="1989087"/>
            <a:ext cx="385019" cy="43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 b="1">
                <a:solidFill>
                  <a:srgbClr val="E5DCE6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1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471291" y="1962596"/>
            <a:ext cx="3245346" cy="420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24"/>
              </a:lnSpc>
            </a:pPr>
            <a:r>
              <a:rPr lang="en-US" sz="2499" b="1">
                <a:solidFill>
                  <a:srgbClr val="E5DCE6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YZ-AR Entegrasyonu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471291" y="2470249"/>
            <a:ext cx="8060085" cy="8882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00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Yapay zeka modelinin AR uygulamasına entegre edilerek dinamik zorluk ayarlaması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1447576" y="4146351"/>
            <a:ext cx="770185" cy="28575"/>
            <a:chOff x="0" y="0"/>
            <a:chExt cx="1026913" cy="381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026922" cy="38100"/>
            </a:xfrm>
            <a:custGeom>
              <a:avLst/>
              <a:gdLst/>
              <a:ahLst/>
              <a:cxnLst/>
              <a:rect l="l" t="t" r="r" b="b"/>
              <a:pathLst>
                <a:path w="1026922" h="38100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lnTo>
                    <a:pt x="1007872" y="0"/>
                  </a:lnTo>
                  <a:cubicBezTo>
                    <a:pt x="1018413" y="0"/>
                    <a:pt x="1026922" y="8509"/>
                    <a:pt x="1026922" y="19050"/>
                  </a:cubicBezTo>
                  <a:cubicBezTo>
                    <a:pt x="1026922" y="29591"/>
                    <a:pt x="1018413" y="38100"/>
                    <a:pt x="1007872" y="38100"/>
                  </a:cubicBezTo>
                  <a:lnTo>
                    <a:pt x="19050" y="38100"/>
                  </a:lnTo>
                  <a:cubicBezTo>
                    <a:pt x="8509" y="38100"/>
                    <a:pt x="0" y="29591"/>
                    <a:pt x="0" y="19050"/>
                  </a:cubicBezTo>
                  <a:close/>
                </a:path>
              </a:pathLst>
            </a:custGeom>
            <a:solidFill>
              <a:srgbClr val="414677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22" name="Group 22"/>
          <p:cNvGrpSpPr/>
          <p:nvPr/>
        </p:nvGrpSpPr>
        <p:grpSpPr>
          <a:xfrm>
            <a:off x="898550" y="3871912"/>
            <a:ext cx="577603" cy="577603"/>
            <a:chOff x="0" y="0"/>
            <a:chExt cx="770137" cy="770137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770128" cy="770128"/>
            </a:xfrm>
            <a:custGeom>
              <a:avLst/>
              <a:gdLst/>
              <a:ahLst/>
              <a:cxnLst/>
              <a:rect l="l" t="t" r="r" b="b"/>
              <a:pathLst>
                <a:path w="770128" h="770128">
                  <a:moveTo>
                    <a:pt x="0" y="143764"/>
                  </a:moveTo>
                  <a:cubicBezTo>
                    <a:pt x="0" y="64389"/>
                    <a:pt x="64389" y="0"/>
                    <a:pt x="143764" y="0"/>
                  </a:cubicBezTo>
                  <a:lnTo>
                    <a:pt x="626364" y="0"/>
                  </a:lnTo>
                  <a:cubicBezTo>
                    <a:pt x="705739" y="0"/>
                    <a:pt x="770128" y="64389"/>
                    <a:pt x="770128" y="143764"/>
                  </a:cubicBezTo>
                  <a:lnTo>
                    <a:pt x="770128" y="626364"/>
                  </a:lnTo>
                  <a:cubicBezTo>
                    <a:pt x="770128" y="705739"/>
                    <a:pt x="705739" y="770128"/>
                    <a:pt x="626364" y="770128"/>
                  </a:cubicBezTo>
                  <a:lnTo>
                    <a:pt x="143764" y="770128"/>
                  </a:lnTo>
                  <a:cubicBezTo>
                    <a:pt x="64389" y="770128"/>
                    <a:pt x="0" y="705739"/>
                    <a:pt x="0" y="626364"/>
                  </a:cubicBezTo>
                  <a:close/>
                </a:path>
              </a:pathLst>
            </a:custGeom>
            <a:solidFill>
              <a:srgbClr val="282D5E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24" name="TextBox 24"/>
          <p:cNvSpPr txBox="1"/>
          <p:nvPr/>
        </p:nvSpPr>
        <p:spPr>
          <a:xfrm>
            <a:off x="994767" y="3967609"/>
            <a:ext cx="385019" cy="43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 b="1">
                <a:solidFill>
                  <a:srgbClr val="E5DCE6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2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2471291" y="3941117"/>
            <a:ext cx="3209479" cy="420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24"/>
              </a:lnSpc>
            </a:pPr>
            <a:r>
              <a:rPr lang="en-US" sz="2499" b="1">
                <a:solidFill>
                  <a:srgbClr val="E5DCE6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Play Store Yayını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2471291" y="4448770"/>
            <a:ext cx="8060085" cy="8882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00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Uygulamanın geniş kullanıcı kitlesine sunulması ve kullanıcı geri bildirimlerinin toplanması</a:t>
            </a:r>
          </a:p>
        </p:txBody>
      </p:sp>
      <p:grpSp>
        <p:nvGrpSpPr>
          <p:cNvPr id="27" name="Group 27"/>
          <p:cNvGrpSpPr/>
          <p:nvPr/>
        </p:nvGrpSpPr>
        <p:grpSpPr>
          <a:xfrm>
            <a:off x="1447576" y="6124872"/>
            <a:ext cx="770185" cy="28575"/>
            <a:chOff x="0" y="0"/>
            <a:chExt cx="1026913" cy="381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1026922" cy="38100"/>
            </a:xfrm>
            <a:custGeom>
              <a:avLst/>
              <a:gdLst/>
              <a:ahLst/>
              <a:cxnLst/>
              <a:rect l="l" t="t" r="r" b="b"/>
              <a:pathLst>
                <a:path w="1026922" h="38100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lnTo>
                    <a:pt x="1007872" y="0"/>
                  </a:lnTo>
                  <a:cubicBezTo>
                    <a:pt x="1018413" y="0"/>
                    <a:pt x="1026922" y="8509"/>
                    <a:pt x="1026922" y="19050"/>
                  </a:cubicBezTo>
                  <a:cubicBezTo>
                    <a:pt x="1026922" y="29591"/>
                    <a:pt x="1018413" y="38100"/>
                    <a:pt x="1007872" y="38100"/>
                  </a:cubicBezTo>
                  <a:lnTo>
                    <a:pt x="19050" y="38100"/>
                  </a:lnTo>
                  <a:cubicBezTo>
                    <a:pt x="8509" y="38100"/>
                    <a:pt x="0" y="29591"/>
                    <a:pt x="0" y="19050"/>
                  </a:cubicBezTo>
                  <a:close/>
                </a:path>
              </a:pathLst>
            </a:custGeom>
            <a:solidFill>
              <a:srgbClr val="414677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29" name="Group 29"/>
          <p:cNvGrpSpPr/>
          <p:nvPr/>
        </p:nvGrpSpPr>
        <p:grpSpPr>
          <a:xfrm>
            <a:off x="898550" y="5850434"/>
            <a:ext cx="577603" cy="577603"/>
            <a:chOff x="0" y="0"/>
            <a:chExt cx="770137" cy="770137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770128" cy="770128"/>
            </a:xfrm>
            <a:custGeom>
              <a:avLst/>
              <a:gdLst/>
              <a:ahLst/>
              <a:cxnLst/>
              <a:rect l="l" t="t" r="r" b="b"/>
              <a:pathLst>
                <a:path w="770128" h="770128">
                  <a:moveTo>
                    <a:pt x="0" y="143764"/>
                  </a:moveTo>
                  <a:cubicBezTo>
                    <a:pt x="0" y="64389"/>
                    <a:pt x="64389" y="0"/>
                    <a:pt x="143764" y="0"/>
                  </a:cubicBezTo>
                  <a:lnTo>
                    <a:pt x="626364" y="0"/>
                  </a:lnTo>
                  <a:cubicBezTo>
                    <a:pt x="705739" y="0"/>
                    <a:pt x="770128" y="64389"/>
                    <a:pt x="770128" y="143764"/>
                  </a:cubicBezTo>
                  <a:lnTo>
                    <a:pt x="770128" y="626364"/>
                  </a:lnTo>
                  <a:cubicBezTo>
                    <a:pt x="770128" y="705739"/>
                    <a:pt x="705739" y="770128"/>
                    <a:pt x="626364" y="770128"/>
                  </a:cubicBezTo>
                  <a:lnTo>
                    <a:pt x="143764" y="770128"/>
                  </a:lnTo>
                  <a:cubicBezTo>
                    <a:pt x="64389" y="770128"/>
                    <a:pt x="0" y="705739"/>
                    <a:pt x="0" y="626364"/>
                  </a:cubicBezTo>
                  <a:close/>
                </a:path>
              </a:pathLst>
            </a:custGeom>
            <a:solidFill>
              <a:srgbClr val="282D5E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31" name="TextBox 31"/>
          <p:cNvSpPr txBox="1"/>
          <p:nvPr/>
        </p:nvSpPr>
        <p:spPr>
          <a:xfrm>
            <a:off x="994767" y="5946130"/>
            <a:ext cx="385019" cy="43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 b="1">
                <a:solidFill>
                  <a:srgbClr val="E5DCE6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3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2471291" y="5919639"/>
            <a:ext cx="3209479" cy="420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24"/>
              </a:lnSpc>
            </a:pPr>
            <a:r>
              <a:rPr lang="en-US" sz="2499" b="1">
                <a:solidFill>
                  <a:srgbClr val="E5DCE6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Konu Çeşitliliği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2471291" y="6427291"/>
            <a:ext cx="8060085" cy="477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00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Diğer matematik konularına (Geometri, Cebir) genişleme</a:t>
            </a:r>
          </a:p>
        </p:txBody>
      </p:sp>
      <p:grpSp>
        <p:nvGrpSpPr>
          <p:cNvPr id="34" name="Group 34"/>
          <p:cNvGrpSpPr/>
          <p:nvPr/>
        </p:nvGrpSpPr>
        <p:grpSpPr>
          <a:xfrm>
            <a:off x="1447576" y="7692629"/>
            <a:ext cx="770185" cy="28575"/>
            <a:chOff x="0" y="0"/>
            <a:chExt cx="1026913" cy="38100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1026922" cy="38100"/>
            </a:xfrm>
            <a:custGeom>
              <a:avLst/>
              <a:gdLst/>
              <a:ahLst/>
              <a:cxnLst/>
              <a:rect l="l" t="t" r="r" b="b"/>
              <a:pathLst>
                <a:path w="1026922" h="38100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lnTo>
                    <a:pt x="1007872" y="0"/>
                  </a:lnTo>
                  <a:cubicBezTo>
                    <a:pt x="1018413" y="0"/>
                    <a:pt x="1026922" y="8509"/>
                    <a:pt x="1026922" y="19050"/>
                  </a:cubicBezTo>
                  <a:cubicBezTo>
                    <a:pt x="1026922" y="29591"/>
                    <a:pt x="1018413" y="38100"/>
                    <a:pt x="1007872" y="38100"/>
                  </a:cubicBezTo>
                  <a:lnTo>
                    <a:pt x="19050" y="38100"/>
                  </a:lnTo>
                  <a:cubicBezTo>
                    <a:pt x="8509" y="38100"/>
                    <a:pt x="0" y="29591"/>
                    <a:pt x="0" y="19050"/>
                  </a:cubicBezTo>
                  <a:close/>
                </a:path>
              </a:pathLst>
            </a:custGeom>
            <a:solidFill>
              <a:srgbClr val="414677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36" name="Group 36"/>
          <p:cNvGrpSpPr/>
          <p:nvPr/>
        </p:nvGrpSpPr>
        <p:grpSpPr>
          <a:xfrm>
            <a:off x="898550" y="7418189"/>
            <a:ext cx="577603" cy="577603"/>
            <a:chOff x="0" y="0"/>
            <a:chExt cx="770137" cy="770137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770128" cy="770128"/>
            </a:xfrm>
            <a:custGeom>
              <a:avLst/>
              <a:gdLst/>
              <a:ahLst/>
              <a:cxnLst/>
              <a:rect l="l" t="t" r="r" b="b"/>
              <a:pathLst>
                <a:path w="770128" h="770128">
                  <a:moveTo>
                    <a:pt x="0" y="143764"/>
                  </a:moveTo>
                  <a:cubicBezTo>
                    <a:pt x="0" y="64389"/>
                    <a:pt x="64389" y="0"/>
                    <a:pt x="143764" y="0"/>
                  </a:cubicBezTo>
                  <a:lnTo>
                    <a:pt x="626364" y="0"/>
                  </a:lnTo>
                  <a:cubicBezTo>
                    <a:pt x="705739" y="0"/>
                    <a:pt x="770128" y="64389"/>
                    <a:pt x="770128" y="143764"/>
                  </a:cubicBezTo>
                  <a:lnTo>
                    <a:pt x="770128" y="626364"/>
                  </a:lnTo>
                  <a:cubicBezTo>
                    <a:pt x="770128" y="705739"/>
                    <a:pt x="705739" y="770128"/>
                    <a:pt x="626364" y="770128"/>
                  </a:cubicBezTo>
                  <a:lnTo>
                    <a:pt x="143764" y="770128"/>
                  </a:lnTo>
                  <a:cubicBezTo>
                    <a:pt x="64389" y="770128"/>
                    <a:pt x="0" y="705739"/>
                    <a:pt x="0" y="626364"/>
                  </a:cubicBezTo>
                  <a:close/>
                </a:path>
              </a:pathLst>
            </a:custGeom>
            <a:solidFill>
              <a:srgbClr val="282D5E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38" name="TextBox 38"/>
          <p:cNvSpPr txBox="1"/>
          <p:nvPr/>
        </p:nvSpPr>
        <p:spPr>
          <a:xfrm>
            <a:off x="994767" y="7513885"/>
            <a:ext cx="385019" cy="43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 b="1">
                <a:solidFill>
                  <a:srgbClr val="E5DCE6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4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2471291" y="7487394"/>
            <a:ext cx="3209479" cy="420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24"/>
              </a:lnSpc>
            </a:pPr>
            <a:r>
              <a:rPr lang="en-US" sz="2499" b="1">
                <a:solidFill>
                  <a:srgbClr val="E5DCE6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Öğretmen Paneli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2471291" y="7995048"/>
            <a:ext cx="8060085" cy="477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00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Eğitimciler için analitik ve ilerleme takip sistemi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898624" y="8694539"/>
            <a:ext cx="9632751" cy="7814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000" b="1" dirty="0" err="1">
                <a:solidFill>
                  <a:srgbClr val="FF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Teşekkürler</a:t>
            </a:r>
            <a:r>
              <a:rPr lang="en-US" sz="2000" b="1" dirty="0">
                <a:solidFill>
                  <a:srgbClr val="FF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!</a:t>
            </a:r>
            <a:r>
              <a:rPr lang="en-US" sz="2000" dirty="0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000" dirty="0" err="1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Artırılmış</a:t>
            </a:r>
            <a:r>
              <a:rPr lang="en-US" sz="2000" dirty="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000" dirty="0" err="1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gerçeklik</a:t>
            </a:r>
            <a:r>
              <a:rPr lang="en-US" sz="2000" dirty="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000" dirty="0" err="1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ve</a:t>
            </a:r>
            <a:r>
              <a:rPr lang="en-US" sz="2000" dirty="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000" dirty="0" err="1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yapay</a:t>
            </a:r>
            <a:r>
              <a:rPr lang="en-US" sz="2000" dirty="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000" dirty="0" err="1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zeka</a:t>
            </a:r>
            <a:r>
              <a:rPr lang="en-US" sz="2000" dirty="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000" dirty="0" err="1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ile</a:t>
            </a:r>
            <a:r>
              <a:rPr lang="en-US" sz="2000" dirty="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000" dirty="0" err="1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matematik</a:t>
            </a:r>
            <a:r>
              <a:rPr lang="en-US" sz="2000" dirty="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000" dirty="0" err="1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eğitiminde</a:t>
            </a:r>
            <a:r>
              <a:rPr lang="en-US" sz="2000" dirty="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 yeni </a:t>
            </a:r>
            <a:r>
              <a:rPr lang="en-US" sz="2000" dirty="0" err="1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bir</a:t>
            </a:r>
            <a:r>
              <a:rPr lang="en-US" sz="2000" dirty="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000" dirty="0" err="1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dönem</a:t>
            </a:r>
            <a:r>
              <a:rPr lang="en-US" sz="2000" dirty="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000" dirty="0" err="1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başlatıyoruz</a:t>
            </a:r>
            <a:r>
              <a:rPr lang="en-US" sz="2000" dirty="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82D5E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4" name="Group 4"/>
          <p:cNvGrpSpPr/>
          <p:nvPr/>
        </p:nvGrpSpPr>
        <p:grpSpPr>
          <a:xfrm>
            <a:off x="0" y="762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90E3F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8" name="TextBox 8"/>
          <p:cNvSpPr txBox="1"/>
          <p:nvPr/>
        </p:nvSpPr>
        <p:spPr>
          <a:xfrm>
            <a:off x="992238" y="1819275"/>
            <a:ext cx="11327458" cy="9145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1">
                <a:solidFill>
                  <a:srgbClr val="EEAEF6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Problem ve Çözüm Yaklaşımımız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92238" y="3413969"/>
            <a:ext cx="4252912" cy="5601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25"/>
              </a:lnSpc>
            </a:pPr>
            <a:r>
              <a:rPr lang="en-US" sz="3312" b="1">
                <a:solidFill>
                  <a:srgbClr val="000000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🎯</a:t>
            </a:r>
            <a:r>
              <a:rPr lang="en-US" sz="3312" b="1">
                <a:solidFill>
                  <a:srgbClr val="EEAEF6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 Problem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92238" y="4171950"/>
            <a:ext cx="7805886" cy="2353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Öğrenciler soyut matematik kavramlarını (EBOB/EKOK) anlamakta zorlanıyor. Yeni nesil LGS soruları, görsel muhakeme ve eleştirel düşünme gerektiriyor ancak geleneksel öğretim yöntemleri bu ihtiyacı karşılamakta yetersiz kalıyor.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92238" y="6695183"/>
            <a:ext cx="7805886" cy="539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9902" lvl="1" indent="-164951" algn="l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Soyut kavramların somutlaştırılamaması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92238" y="7247930"/>
            <a:ext cx="7805886" cy="539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9902" lvl="1" indent="-164951" algn="l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Yeni nesil soruların karmaşık yapısı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92238" y="7800677"/>
            <a:ext cx="7805886" cy="539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9902" lvl="1" indent="-164951" algn="l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Öğrenci motivasyon eksikliği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499401" y="3413969"/>
            <a:ext cx="4252912" cy="5601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25"/>
              </a:lnSpc>
            </a:pPr>
            <a:r>
              <a:rPr lang="en-US" sz="3312" b="1">
                <a:solidFill>
                  <a:srgbClr val="000000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✨</a:t>
            </a:r>
            <a:r>
              <a:rPr lang="en-US" sz="3312" b="1">
                <a:solidFill>
                  <a:srgbClr val="EEAEF6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 Çözümümüz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499401" y="4171950"/>
            <a:ext cx="7805886" cy="19002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Artırılmış gerçeklik teknolojisi ile matematiksel kavramları somutlaştırıyor, yapay zeka desteğiyle soru tiplerini analiz ederek kişiselleştirilmiş öğrenme deneyimi sunuyoruz.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499401" y="6241554"/>
            <a:ext cx="7805886" cy="539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9902" lvl="1" indent="-164951" algn="l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AR ile görselleştirme ve etkileşim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499401" y="6794301"/>
            <a:ext cx="7805886" cy="539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9902" lvl="1" indent="-164951" algn="l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YZ tabanlı soru tipi tahmini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499401" y="7347049"/>
            <a:ext cx="7805886" cy="539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9902" lvl="1" indent="-164951" algn="l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Oyunlaştırılmış öğrenme senaryoları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82D5E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90E3F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0" y="38100"/>
            <a:ext cx="7200900" cy="10287000"/>
            <a:chOff x="0" y="0"/>
            <a:chExt cx="9601200" cy="13716000"/>
          </a:xfrm>
        </p:grpSpPr>
        <p:sp>
          <p:nvSpPr>
            <p:cNvPr id="9" name="Freeform 9" descr="preencoded.png"/>
            <p:cNvSpPr/>
            <p:nvPr/>
          </p:nvSpPr>
          <p:spPr>
            <a:xfrm>
              <a:off x="0" y="0"/>
              <a:ext cx="9601200" cy="13716000"/>
            </a:xfrm>
            <a:custGeom>
              <a:avLst/>
              <a:gdLst/>
              <a:ahLst/>
              <a:cxnLst/>
              <a:rect l="l" t="t" r="r" b="b"/>
              <a:pathLst>
                <a:path w="9601200" h="13716000">
                  <a:moveTo>
                    <a:pt x="0" y="0"/>
                  </a:moveTo>
                  <a:lnTo>
                    <a:pt x="9601200" y="0"/>
                  </a:lnTo>
                  <a:lnTo>
                    <a:pt x="96012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sp>
        <p:nvSpPr>
          <p:cNvPr id="10" name="TextBox 10"/>
          <p:cNvSpPr txBox="1"/>
          <p:nvPr/>
        </p:nvSpPr>
        <p:spPr>
          <a:xfrm>
            <a:off x="7850237" y="947291"/>
            <a:ext cx="9445526" cy="18005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1">
                <a:solidFill>
                  <a:srgbClr val="EEAEF6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Veri Seti Oluşturma: Ekip Çalışması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7850237" y="3173016"/>
            <a:ext cx="4580930" cy="2540943"/>
            <a:chOff x="0" y="0"/>
            <a:chExt cx="6107907" cy="338792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107811" cy="3387852"/>
            </a:xfrm>
            <a:custGeom>
              <a:avLst/>
              <a:gdLst/>
              <a:ahLst/>
              <a:cxnLst/>
              <a:rect l="l" t="t" r="r" b="b"/>
              <a:pathLst>
                <a:path w="6107811" h="3387852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5949061" y="0"/>
                  </a:lnTo>
                  <a:cubicBezTo>
                    <a:pt x="6036818" y="0"/>
                    <a:pt x="6107811" y="71120"/>
                    <a:pt x="6107811" y="158750"/>
                  </a:cubicBezTo>
                  <a:lnTo>
                    <a:pt x="6107811" y="3229102"/>
                  </a:lnTo>
                  <a:cubicBezTo>
                    <a:pt x="6107811" y="3316859"/>
                    <a:pt x="6036691" y="3387852"/>
                    <a:pt x="5949061" y="3387852"/>
                  </a:cubicBezTo>
                  <a:lnTo>
                    <a:pt x="158750" y="3387852"/>
                  </a:lnTo>
                  <a:cubicBezTo>
                    <a:pt x="70993" y="3387852"/>
                    <a:pt x="0" y="3316732"/>
                    <a:pt x="0" y="3229102"/>
                  </a:cubicBezTo>
                  <a:close/>
                </a:path>
              </a:pathLst>
            </a:custGeom>
            <a:solidFill>
              <a:srgbClr val="282D5E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13" name="TextBox 13"/>
          <p:cNvSpPr txBox="1"/>
          <p:nvPr/>
        </p:nvSpPr>
        <p:spPr>
          <a:xfrm>
            <a:off x="8133755" y="3437484"/>
            <a:ext cx="3544044" cy="461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E5DCE6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Ortak Çaba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133755" y="3983831"/>
            <a:ext cx="4013895" cy="992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Tüm ekip üyelerinin katılımıyla gerçekleştirildi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12714685" y="3173016"/>
            <a:ext cx="4581079" cy="2540943"/>
            <a:chOff x="0" y="0"/>
            <a:chExt cx="6108105" cy="3387923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108065" cy="3387852"/>
            </a:xfrm>
            <a:custGeom>
              <a:avLst/>
              <a:gdLst/>
              <a:ahLst/>
              <a:cxnLst/>
              <a:rect l="l" t="t" r="r" b="b"/>
              <a:pathLst>
                <a:path w="6108065" h="3387852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5949315" y="0"/>
                  </a:lnTo>
                  <a:cubicBezTo>
                    <a:pt x="6037072" y="0"/>
                    <a:pt x="6108065" y="71120"/>
                    <a:pt x="6108065" y="158750"/>
                  </a:cubicBezTo>
                  <a:lnTo>
                    <a:pt x="6108065" y="3229102"/>
                  </a:lnTo>
                  <a:cubicBezTo>
                    <a:pt x="6108065" y="3316859"/>
                    <a:pt x="6036945" y="3387852"/>
                    <a:pt x="5949315" y="3387852"/>
                  </a:cubicBezTo>
                  <a:lnTo>
                    <a:pt x="158750" y="3387852"/>
                  </a:lnTo>
                  <a:cubicBezTo>
                    <a:pt x="70993" y="3387852"/>
                    <a:pt x="0" y="3316732"/>
                    <a:pt x="0" y="3229102"/>
                  </a:cubicBezTo>
                  <a:close/>
                </a:path>
              </a:pathLst>
            </a:custGeom>
            <a:solidFill>
              <a:srgbClr val="282D5E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17" name="TextBox 17"/>
          <p:cNvSpPr txBox="1"/>
          <p:nvPr/>
        </p:nvSpPr>
        <p:spPr>
          <a:xfrm>
            <a:off x="12998202" y="3437484"/>
            <a:ext cx="3544044" cy="461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E5DCE6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Veri Toplama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998202" y="3983831"/>
            <a:ext cx="4014044" cy="1446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LGS matematik soruları sistematik olarak toplandı ve kategorize edildi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7850237" y="5997476"/>
            <a:ext cx="9445526" cy="1633686"/>
            <a:chOff x="0" y="0"/>
            <a:chExt cx="12594035" cy="2178248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2593955" cy="2178177"/>
            </a:xfrm>
            <a:custGeom>
              <a:avLst/>
              <a:gdLst/>
              <a:ahLst/>
              <a:cxnLst/>
              <a:rect l="l" t="t" r="r" b="b"/>
              <a:pathLst>
                <a:path w="12593955" h="2178177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12435205" y="0"/>
                  </a:lnTo>
                  <a:cubicBezTo>
                    <a:pt x="12522836" y="0"/>
                    <a:pt x="12593955" y="71120"/>
                    <a:pt x="12593955" y="158750"/>
                  </a:cubicBezTo>
                  <a:lnTo>
                    <a:pt x="12593955" y="2019427"/>
                  </a:lnTo>
                  <a:cubicBezTo>
                    <a:pt x="12593955" y="2107057"/>
                    <a:pt x="12522836" y="2178177"/>
                    <a:pt x="12435205" y="2178177"/>
                  </a:cubicBezTo>
                  <a:lnTo>
                    <a:pt x="158750" y="2178177"/>
                  </a:lnTo>
                  <a:cubicBezTo>
                    <a:pt x="71120" y="2178177"/>
                    <a:pt x="0" y="2107057"/>
                    <a:pt x="0" y="2019427"/>
                  </a:cubicBezTo>
                  <a:close/>
                </a:path>
              </a:pathLst>
            </a:custGeom>
            <a:solidFill>
              <a:srgbClr val="282D5E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21" name="TextBox 21"/>
          <p:cNvSpPr txBox="1"/>
          <p:nvPr/>
        </p:nvSpPr>
        <p:spPr>
          <a:xfrm>
            <a:off x="8133755" y="6261944"/>
            <a:ext cx="3549700" cy="461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E5DCE6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Etiketleme Kriterleri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8133755" y="6808291"/>
            <a:ext cx="8878491" cy="539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Zorluk seviyesi, görsel tip ve konu bazlı detaylı sınıflandırma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7850237" y="7864376"/>
            <a:ext cx="9445526" cy="1446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Oluşturulan veri seti hem yapay zeka modelinin eğitiminde hem de AR senaryolarının tasarımında kullanıldı. Bu çift yönlü kullanım, projenin bütünlüğünü ve tutarlılığını sağladı.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82D5E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4" name="Group 4"/>
          <p:cNvGrpSpPr/>
          <p:nvPr/>
        </p:nvGrpSpPr>
        <p:grpSpPr>
          <a:xfrm>
            <a:off x="228600" y="486966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90E3F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8" name="TextBox 8"/>
          <p:cNvSpPr txBox="1"/>
          <p:nvPr/>
        </p:nvSpPr>
        <p:spPr>
          <a:xfrm>
            <a:off x="685651" y="510183"/>
            <a:ext cx="4700092" cy="6080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12"/>
              </a:lnSpc>
            </a:pPr>
            <a:r>
              <a:rPr lang="en-US" sz="3812" b="1">
                <a:solidFill>
                  <a:srgbClr val="EEAEF6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Yapay Zeka Modülü:</a:t>
            </a:r>
          </a:p>
        </p:txBody>
      </p: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685651" y="1665089"/>
            <a:ext cx="6479827" cy="6479827"/>
            <a:chOff x="0" y="0"/>
            <a:chExt cx="8639770" cy="8639770"/>
          </a:xfrm>
        </p:grpSpPr>
        <p:sp>
          <p:nvSpPr>
            <p:cNvPr id="10" name="Freeform 10" descr="preencoded.png"/>
            <p:cNvSpPr/>
            <p:nvPr/>
          </p:nvSpPr>
          <p:spPr>
            <a:xfrm>
              <a:off x="0" y="0"/>
              <a:ext cx="8639810" cy="8639810"/>
            </a:xfrm>
            <a:custGeom>
              <a:avLst/>
              <a:gdLst/>
              <a:ahLst/>
              <a:cxnLst/>
              <a:rect l="l" t="t" r="r" b="b"/>
              <a:pathLst>
                <a:path w="8639810" h="8639810">
                  <a:moveTo>
                    <a:pt x="0" y="0"/>
                  </a:moveTo>
                  <a:lnTo>
                    <a:pt x="8639810" y="0"/>
                  </a:lnTo>
                  <a:lnTo>
                    <a:pt x="8639810" y="8639810"/>
                  </a:lnTo>
                  <a:lnTo>
                    <a:pt x="0" y="86398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sp>
        <p:nvSpPr>
          <p:cNvPr id="11" name="TextBox 11"/>
          <p:cNvSpPr txBox="1"/>
          <p:nvPr/>
        </p:nvSpPr>
        <p:spPr>
          <a:xfrm>
            <a:off x="7653040" y="1631007"/>
            <a:ext cx="2938909" cy="376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5"/>
              </a:lnSpc>
            </a:pPr>
            <a:r>
              <a:rPr lang="en-US" sz="2312" b="1">
                <a:solidFill>
                  <a:srgbClr val="EEAEF6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Amaç ve Kapsam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653040" y="2137022"/>
            <a:ext cx="9958685" cy="3802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37"/>
              </a:lnSpc>
            </a:pPr>
            <a:r>
              <a:rPr lang="en-US" sz="150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LGS soru tiplerini ve konularını yüksek doğrulukla tahmin eden bir model geliştirmek.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653040" y="2671019"/>
            <a:ext cx="195858" cy="3114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37"/>
              </a:lnSpc>
            </a:pPr>
            <a:r>
              <a:rPr lang="en-US" sz="1500">
                <a:solidFill>
                  <a:srgbClr val="E5DCE6"/>
                </a:solidFill>
                <a:latin typeface="Bricolage Grotesque Light"/>
                <a:ea typeface="Bricolage Grotesque Light"/>
                <a:cs typeface="Bricolage Grotesque Light"/>
                <a:sym typeface="Bricolage Grotesque Light"/>
              </a:rPr>
              <a:t>01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7653040" y="3042048"/>
            <a:ext cx="9958685" cy="28575"/>
            <a:chOff x="0" y="0"/>
            <a:chExt cx="13278247" cy="381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3278231" cy="38100"/>
            </a:xfrm>
            <a:custGeom>
              <a:avLst/>
              <a:gdLst/>
              <a:ahLst/>
              <a:cxnLst/>
              <a:rect l="l" t="t" r="r" b="b"/>
              <a:pathLst>
                <a:path w="13278231" h="38100">
                  <a:moveTo>
                    <a:pt x="0" y="0"/>
                  </a:moveTo>
                  <a:lnTo>
                    <a:pt x="13278231" y="0"/>
                  </a:lnTo>
                  <a:lnTo>
                    <a:pt x="13278231" y="38100"/>
                  </a:lnTo>
                  <a:lnTo>
                    <a:pt x="0" y="38100"/>
                  </a:lnTo>
                  <a:close/>
                </a:path>
              </a:pathLst>
            </a:custGeom>
            <a:solidFill>
              <a:srgbClr val="EEAEF6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16" name="TextBox 16"/>
          <p:cNvSpPr txBox="1"/>
          <p:nvPr/>
        </p:nvSpPr>
        <p:spPr>
          <a:xfrm>
            <a:off x="7653040" y="3187601"/>
            <a:ext cx="2449116" cy="315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75"/>
              </a:lnSpc>
            </a:pPr>
            <a:r>
              <a:rPr lang="en-US" sz="1874" b="1">
                <a:solidFill>
                  <a:srgbClr val="E5DCE6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Veri Ön İşleme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653040" y="3632447"/>
            <a:ext cx="9958685" cy="3802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37"/>
              </a:lnSpc>
            </a:pPr>
            <a:r>
              <a:rPr lang="en-US" sz="150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Metin temizleme ve normalizasyon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7653040" y="4288780"/>
            <a:ext cx="424160" cy="2827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437"/>
              </a:lnSpc>
            </a:pPr>
            <a:r>
              <a:rPr lang="en-US" sz="1500" dirty="0">
                <a:solidFill>
                  <a:srgbClr val="E5DCE6"/>
                </a:solidFill>
                <a:latin typeface="Bricolage Grotesque Light"/>
                <a:ea typeface="Bricolage Grotesque Light"/>
                <a:cs typeface="Bricolage Grotesque Light"/>
                <a:sym typeface="Bricolage Grotesque Light"/>
              </a:rPr>
              <a:t>02  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7653040" y="4659809"/>
            <a:ext cx="9958685" cy="28575"/>
            <a:chOff x="0" y="0"/>
            <a:chExt cx="13278247" cy="381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3278231" cy="38100"/>
            </a:xfrm>
            <a:custGeom>
              <a:avLst/>
              <a:gdLst/>
              <a:ahLst/>
              <a:cxnLst/>
              <a:rect l="l" t="t" r="r" b="b"/>
              <a:pathLst>
                <a:path w="13278231" h="38100">
                  <a:moveTo>
                    <a:pt x="0" y="0"/>
                  </a:moveTo>
                  <a:lnTo>
                    <a:pt x="13278231" y="0"/>
                  </a:lnTo>
                  <a:lnTo>
                    <a:pt x="13278231" y="38100"/>
                  </a:lnTo>
                  <a:lnTo>
                    <a:pt x="0" y="38100"/>
                  </a:lnTo>
                  <a:close/>
                </a:path>
              </a:pathLst>
            </a:custGeom>
            <a:solidFill>
              <a:srgbClr val="EEAEF6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21" name="TextBox 21"/>
          <p:cNvSpPr txBox="1"/>
          <p:nvPr/>
        </p:nvSpPr>
        <p:spPr>
          <a:xfrm>
            <a:off x="7653040" y="4805363"/>
            <a:ext cx="2449116" cy="315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75"/>
              </a:lnSpc>
            </a:pPr>
            <a:r>
              <a:rPr lang="en-US" sz="1874" b="1">
                <a:solidFill>
                  <a:srgbClr val="E5DCE6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Özellik Çıkarımı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7653040" y="5250210"/>
            <a:ext cx="9958685" cy="3802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37"/>
              </a:lnSpc>
            </a:pPr>
            <a:r>
              <a:rPr lang="en-US" sz="150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NLP teknikleri ile anlamsal özellikler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7653040" y="5906541"/>
            <a:ext cx="424160" cy="2827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437"/>
              </a:lnSpc>
            </a:pPr>
            <a:r>
              <a:rPr lang="en-US" sz="1500" dirty="0">
                <a:solidFill>
                  <a:srgbClr val="E5DCE6"/>
                </a:solidFill>
                <a:latin typeface="Bricolage Grotesque Light"/>
                <a:ea typeface="Bricolage Grotesque Light"/>
                <a:cs typeface="Bricolage Grotesque Light"/>
                <a:sym typeface="Bricolage Grotesque Light"/>
              </a:rPr>
              <a:t>03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7653040" y="6277570"/>
            <a:ext cx="9958685" cy="28575"/>
            <a:chOff x="0" y="0"/>
            <a:chExt cx="13278247" cy="381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3278231" cy="38100"/>
            </a:xfrm>
            <a:custGeom>
              <a:avLst/>
              <a:gdLst/>
              <a:ahLst/>
              <a:cxnLst/>
              <a:rect l="l" t="t" r="r" b="b"/>
              <a:pathLst>
                <a:path w="13278231" h="38100">
                  <a:moveTo>
                    <a:pt x="0" y="0"/>
                  </a:moveTo>
                  <a:lnTo>
                    <a:pt x="13278231" y="0"/>
                  </a:lnTo>
                  <a:lnTo>
                    <a:pt x="13278231" y="38100"/>
                  </a:lnTo>
                  <a:lnTo>
                    <a:pt x="0" y="38100"/>
                  </a:lnTo>
                  <a:close/>
                </a:path>
              </a:pathLst>
            </a:custGeom>
            <a:solidFill>
              <a:srgbClr val="EEAEF6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26" name="TextBox 26"/>
          <p:cNvSpPr txBox="1"/>
          <p:nvPr/>
        </p:nvSpPr>
        <p:spPr>
          <a:xfrm>
            <a:off x="7653040" y="6423124"/>
            <a:ext cx="2449116" cy="315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75"/>
              </a:lnSpc>
            </a:pPr>
            <a:r>
              <a:rPr lang="en-US" sz="1874" b="1" dirty="0">
                <a:solidFill>
                  <a:srgbClr val="E5DCE6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Model </a:t>
            </a:r>
            <a:r>
              <a:rPr lang="en-US" sz="1874" b="1" dirty="0" err="1">
                <a:solidFill>
                  <a:srgbClr val="E5DCE6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Eğitimi</a:t>
            </a:r>
            <a:endParaRPr lang="en-US" sz="1874" b="1" dirty="0">
              <a:solidFill>
                <a:srgbClr val="E5DCE6"/>
              </a:solidFill>
              <a:latin typeface="Bricolage Grotesque Bold"/>
              <a:ea typeface="Bricolage Grotesque Bold"/>
              <a:cs typeface="Bricolage Grotesque Bold"/>
              <a:sym typeface="Bricolage Grotesque Bold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7653040" y="6867971"/>
            <a:ext cx="9958685" cy="3802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37"/>
              </a:lnSpc>
            </a:pPr>
            <a:r>
              <a:rPr lang="en-US" sz="150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Makine öğrenmesi algoritmaları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7653040" y="7524304"/>
            <a:ext cx="424160" cy="2827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437"/>
              </a:lnSpc>
            </a:pPr>
            <a:r>
              <a:rPr lang="en-US" sz="1500" dirty="0">
                <a:solidFill>
                  <a:srgbClr val="E5DCE6"/>
                </a:solidFill>
                <a:latin typeface="Bricolage Grotesque Light"/>
                <a:ea typeface="Bricolage Grotesque Light"/>
                <a:cs typeface="Bricolage Grotesque Light"/>
                <a:sym typeface="Bricolage Grotesque Light"/>
              </a:rPr>
              <a:t>04</a:t>
            </a:r>
          </a:p>
        </p:txBody>
      </p:sp>
      <p:grpSp>
        <p:nvGrpSpPr>
          <p:cNvPr id="29" name="Group 29"/>
          <p:cNvGrpSpPr/>
          <p:nvPr/>
        </p:nvGrpSpPr>
        <p:grpSpPr>
          <a:xfrm>
            <a:off x="7653040" y="7895332"/>
            <a:ext cx="9958685" cy="28575"/>
            <a:chOff x="0" y="0"/>
            <a:chExt cx="13278247" cy="381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13278231" cy="38100"/>
            </a:xfrm>
            <a:custGeom>
              <a:avLst/>
              <a:gdLst/>
              <a:ahLst/>
              <a:cxnLst/>
              <a:rect l="l" t="t" r="r" b="b"/>
              <a:pathLst>
                <a:path w="13278231" h="38100">
                  <a:moveTo>
                    <a:pt x="0" y="0"/>
                  </a:moveTo>
                  <a:lnTo>
                    <a:pt x="13278231" y="0"/>
                  </a:lnTo>
                  <a:lnTo>
                    <a:pt x="13278231" y="38100"/>
                  </a:lnTo>
                  <a:lnTo>
                    <a:pt x="0" y="38100"/>
                  </a:lnTo>
                  <a:close/>
                </a:path>
              </a:pathLst>
            </a:custGeom>
            <a:solidFill>
              <a:srgbClr val="EEAEF6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31" name="TextBox 31"/>
          <p:cNvSpPr txBox="1"/>
          <p:nvPr/>
        </p:nvSpPr>
        <p:spPr>
          <a:xfrm>
            <a:off x="7653040" y="8040886"/>
            <a:ext cx="2449116" cy="315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75"/>
              </a:lnSpc>
            </a:pPr>
            <a:r>
              <a:rPr lang="en-US" sz="1874" b="1">
                <a:solidFill>
                  <a:srgbClr val="E5DCE6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Değerlendirme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7653040" y="8485734"/>
            <a:ext cx="9958685" cy="3802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37"/>
              </a:lnSpc>
            </a:pPr>
            <a:r>
              <a:rPr lang="en-US" sz="150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Test seti üzerinde performans analizi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685651" y="9620250"/>
            <a:ext cx="16916697" cy="3802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37"/>
              </a:lnSpc>
            </a:pPr>
            <a:r>
              <a:rPr lang="en-US" sz="1500" b="1">
                <a:solidFill>
                  <a:srgbClr val="E5DCE6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Ekip:</a:t>
            </a:r>
            <a:r>
              <a:rPr lang="en-US" sz="150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 2 üye tarafından geliştirildi ve test edildi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82D5E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90E3F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8" name="TextBox 8"/>
          <p:cNvSpPr txBox="1"/>
          <p:nvPr/>
        </p:nvSpPr>
        <p:spPr>
          <a:xfrm>
            <a:off x="685651" y="510182"/>
            <a:ext cx="7528322" cy="640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12"/>
              </a:lnSpc>
            </a:pPr>
            <a:r>
              <a:rPr lang="en-US" sz="3812" b="1">
                <a:solidFill>
                  <a:srgbClr val="EEAEF6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Yapay Zeka Modülü: Metodoloji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1259532"/>
            <a:ext cx="404265" cy="4241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74"/>
              </a:lnSpc>
            </a:pPr>
            <a:r>
              <a:rPr lang="en-US" sz="2199">
                <a:solidFill>
                  <a:srgbClr val="E5DCE6"/>
                </a:solidFill>
                <a:latin typeface="Bricolage Grotesque Light"/>
                <a:ea typeface="Bricolage Grotesque Light"/>
                <a:cs typeface="Bricolage Grotesque Light"/>
                <a:sym typeface="Bricolage Grotesque Light"/>
              </a:rPr>
              <a:t>01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1028700" y="1659136"/>
            <a:ext cx="16230600" cy="28575"/>
            <a:chOff x="0" y="0"/>
            <a:chExt cx="21640800" cy="381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1640775" cy="38100"/>
            </a:xfrm>
            <a:custGeom>
              <a:avLst/>
              <a:gdLst/>
              <a:ahLst/>
              <a:cxnLst/>
              <a:rect l="l" t="t" r="r" b="b"/>
              <a:pathLst>
                <a:path w="21640775" h="38100">
                  <a:moveTo>
                    <a:pt x="0" y="0"/>
                  </a:moveTo>
                  <a:lnTo>
                    <a:pt x="21640775" y="0"/>
                  </a:lnTo>
                  <a:lnTo>
                    <a:pt x="21640775" y="38100"/>
                  </a:lnTo>
                  <a:lnTo>
                    <a:pt x="0" y="38100"/>
                  </a:lnTo>
                  <a:close/>
                </a:path>
              </a:pathLst>
            </a:custGeom>
            <a:solidFill>
              <a:srgbClr val="EEAEF6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12" name="TextBox 12"/>
          <p:cNvSpPr txBox="1"/>
          <p:nvPr/>
        </p:nvSpPr>
        <p:spPr>
          <a:xfrm>
            <a:off x="1028700" y="1785640"/>
            <a:ext cx="3553006" cy="4163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61"/>
              </a:lnSpc>
            </a:pPr>
            <a:r>
              <a:rPr lang="en-US" sz="2574" b="1">
                <a:solidFill>
                  <a:srgbClr val="E5DCE6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Veri Ön İşleme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28700" y="2230486"/>
            <a:ext cx="16230600" cy="13101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76" lvl="1" indent="-237488" algn="l">
              <a:lnSpc>
                <a:spcPts val="3572"/>
              </a:lnSpc>
              <a:buFont typeface="Arial"/>
              <a:buChar char="•"/>
            </a:pPr>
            <a:r>
              <a:rPr lang="en-US" sz="2199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Ham veri temizleme</a:t>
            </a:r>
          </a:p>
          <a:p>
            <a:pPr marL="474976" lvl="1" indent="-237488" algn="l">
              <a:lnSpc>
                <a:spcPts val="3572"/>
              </a:lnSpc>
              <a:buFont typeface="Arial"/>
              <a:buChar char="•"/>
            </a:pPr>
            <a:r>
              <a:rPr lang="en-US" sz="2199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Metin normalizasyonu</a:t>
            </a:r>
          </a:p>
          <a:p>
            <a:pPr marL="474976" lvl="1" indent="-237488" algn="l">
              <a:lnSpc>
                <a:spcPts val="3574"/>
              </a:lnSpc>
              <a:buFont typeface="Arial"/>
              <a:buChar char="•"/>
            </a:pPr>
            <a:r>
              <a:rPr lang="en-US" sz="2199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Etiketleme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28700" y="3825421"/>
            <a:ext cx="522472" cy="4241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74"/>
              </a:lnSpc>
            </a:pPr>
            <a:r>
              <a:rPr lang="en-US" sz="2199">
                <a:solidFill>
                  <a:srgbClr val="E5DCE6"/>
                </a:solidFill>
                <a:latin typeface="Bricolage Grotesque Light"/>
                <a:ea typeface="Bricolage Grotesque Light"/>
                <a:cs typeface="Bricolage Grotesque Light"/>
                <a:sym typeface="Bricolage Grotesque Light"/>
              </a:rPr>
              <a:t>02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1028700" y="4225025"/>
            <a:ext cx="16230600" cy="28575"/>
            <a:chOff x="0" y="0"/>
            <a:chExt cx="21640800" cy="381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1640775" cy="38100"/>
            </a:xfrm>
            <a:custGeom>
              <a:avLst/>
              <a:gdLst/>
              <a:ahLst/>
              <a:cxnLst/>
              <a:rect l="l" t="t" r="r" b="b"/>
              <a:pathLst>
                <a:path w="21640775" h="38100">
                  <a:moveTo>
                    <a:pt x="0" y="0"/>
                  </a:moveTo>
                  <a:lnTo>
                    <a:pt x="21640775" y="0"/>
                  </a:lnTo>
                  <a:lnTo>
                    <a:pt x="21640775" y="38100"/>
                  </a:lnTo>
                  <a:lnTo>
                    <a:pt x="0" y="38100"/>
                  </a:lnTo>
                  <a:close/>
                </a:path>
              </a:pathLst>
            </a:custGeom>
            <a:solidFill>
              <a:srgbClr val="EEAEF6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17" name="TextBox 17"/>
          <p:cNvSpPr txBox="1"/>
          <p:nvPr/>
        </p:nvSpPr>
        <p:spPr>
          <a:xfrm>
            <a:off x="1028700" y="4351528"/>
            <a:ext cx="3823540" cy="4163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61"/>
              </a:lnSpc>
            </a:pPr>
            <a:r>
              <a:rPr lang="en-US" sz="2574" b="1">
                <a:solidFill>
                  <a:srgbClr val="E5DCE6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Özellik Çıkarımı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28700" y="4796376"/>
            <a:ext cx="16230600" cy="17578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76" lvl="1" indent="-237488" algn="l">
              <a:lnSpc>
                <a:spcPts val="3572"/>
              </a:lnSpc>
              <a:buFont typeface="Arial"/>
              <a:buChar char="•"/>
            </a:pPr>
            <a:r>
              <a:rPr lang="en-US" sz="2199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ocr_kelime_sayisi: Sorunun uzunluk yapısı</a:t>
            </a:r>
          </a:p>
          <a:p>
            <a:pPr marL="474976" lvl="1" indent="-237488" algn="l">
              <a:lnSpc>
                <a:spcPts val="3572"/>
              </a:lnSpc>
              <a:buFont typeface="Arial"/>
              <a:buChar char="•"/>
            </a:pPr>
            <a:r>
              <a:rPr lang="en-US" sz="2199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ocr_karakter_sayisi: Soru metninin karmaşıklık düzeyi</a:t>
            </a:r>
          </a:p>
          <a:p>
            <a:pPr marL="474976" lvl="1" indent="-237488" algn="l">
              <a:lnSpc>
                <a:spcPts val="3572"/>
              </a:lnSpc>
              <a:buFont typeface="Arial"/>
              <a:buChar char="•"/>
            </a:pPr>
            <a:r>
              <a:rPr lang="en-US" sz="2199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ocr_rakam_sayisi: İşlemsel yoğunluk göstergesi</a:t>
            </a:r>
          </a:p>
          <a:p>
            <a:pPr marL="474976" lvl="1" indent="-237488" algn="l">
              <a:lnSpc>
                <a:spcPts val="3574"/>
              </a:lnSpc>
              <a:buFont typeface="Arial"/>
              <a:buChar char="•"/>
            </a:pPr>
            <a:r>
              <a:rPr lang="en-US" sz="2199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ocr_cok_adimli: “buna göre, en az, daha sonra…” gibi ifadelerle çok aşamalı muhakeme bayrağı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28700" y="6839946"/>
            <a:ext cx="532013" cy="4241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74"/>
              </a:lnSpc>
            </a:pPr>
            <a:r>
              <a:rPr lang="en-US" sz="2199">
                <a:solidFill>
                  <a:srgbClr val="E5DCE6"/>
                </a:solidFill>
                <a:latin typeface="Bricolage Grotesque Light"/>
                <a:ea typeface="Bricolage Grotesque Light"/>
                <a:cs typeface="Bricolage Grotesque Light"/>
                <a:sym typeface="Bricolage Grotesque Light"/>
              </a:rPr>
              <a:t>03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1028700" y="7239550"/>
            <a:ext cx="16230600" cy="28575"/>
            <a:chOff x="0" y="0"/>
            <a:chExt cx="21640800" cy="381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21640775" cy="38100"/>
            </a:xfrm>
            <a:custGeom>
              <a:avLst/>
              <a:gdLst/>
              <a:ahLst/>
              <a:cxnLst/>
              <a:rect l="l" t="t" r="r" b="b"/>
              <a:pathLst>
                <a:path w="21640775" h="38100">
                  <a:moveTo>
                    <a:pt x="0" y="0"/>
                  </a:moveTo>
                  <a:lnTo>
                    <a:pt x="21640775" y="0"/>
                  </a:lnTo>
                  <a:lnTo>
                    <a:pt x="21640775" y="38100"/>
                  </a:lnTo>
                  <a:lnTo>
                    <a:pt x="0" y="38100"/>
                  </a:lnTo>
                  <a:close/>
                </a:path>
              </a:pathLst>
            </a:custGeom>
            <a:solidFill>
              <a:srgbClr val="EEAEF6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22" name="TextBox 22"/>
          <p:cNvSpPr txBox="1"/>
          <p:nvPr/>
        </p:nvSpPr>
        <p:spPr>
          <a:xfrm>
            <a:off x="1028700" y="7366054"/>
            <a:ext cx="3380466" cy="4163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61"/>
              </a:lnSpc>
            </a:pPr>
            <a:r>
              <a:rPr lang="en-US" sz="2574" b="1">
                <a:solidFill>
                  <a:srgbClr val="E5DCE6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Model Eğitimi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028700" y="7810901"/>
            <a:ext cx="16230600" cy="13101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76" lvl="1" indent="-237488" algn="l">
              <a:lnSpc>
                <a:spcPts val="3572"/>
              </a:lnSpc>
              <a:buFont typeface="Arial"/>
              <a:buChar char="•"/>
            </a:pPr>
            <a:r>
              <a:rPr lang="en-US" sz="2199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Lojistik Regresyon</a:t>
            </a:r>
          </a:p>
          <a:p>
            <a:pPr marL="474976" lvl="1" indent="-237488" algn="l">
              <a:lnSpc>
                <a:spcPts val="3572"/>
              </a:lnSpc>
              <a:buFont typeface="Arial"/>
              <a:buChar char="•"/>
            </a:pPr>
            <a:r>
              <a:rPr lang="en-US" sz="2199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Kategorik değişkenler için One-Hot Encoding</a:t>
            </a:r>
          </a:p>
          <a:p>
            <a:pPr marL="474976" lvl="1" indent="-237488" algn="l">
              <a:lnSpc>
                <a:spcPts val="3574"/>
              </a:lnSpc>
              <a:buFont typeface="Arial"/>
              <a:buChar char="•"/>
            </a:pPr>
            <a:r>
              <a:rPr lang="en-US" sz="2199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Sayısal değişkenler için standardizasyon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685651" y="9620250"/>
            <a:ext cx="16916697" cy="3802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37"/>
              </a:lnSpc>
            </a:pPr>
            <a:r>
              <a:rPr lang="en-US" sz="1500" b="1">
                <a:solidFill>
                  <a:srgbClr val="E5DCE6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Ekip:</a:t>
            </a:r>
            <a:r>
              <a:rPr lang="en-US" sz="150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 2 üye tarafından geliştirildi ve test edildi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82D5E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4" name="Group 4"/>
          <p:cNvGrpSpPr/>
          <p:nvPr/>
        </p:nvGrpSpPr>
        <p:grpSpPr>
          <a:xfrm>
            <a:off x="0" y="3810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90E3F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0" y="0"/>
            <a:ext cx="18288000" cy="3227934"/>
            <a:chOff x="0" y="0"/>
            <a:chExt cx="24384000" cy="4303912"/>
          </a:xfrm>
        </p:grpSpPr>
        <p:sp>
          <p:nvSpPr>
            <p:cNvPr id="9" name="Freeform 9" descr="preencoded.png"/>
            <p:cNvSpPr/>
            <p:nvPr/>
          </p:nvSpPr>
          <p:spPr>
            <a:xfrm>
              <a:off x="0" y="0"/>
              <a:ext cx="24384000" cy="4303903"/>
            </a:xfrm>
            <a:custGeom>
              <a:avLst/>
              <a:gdLst/>
              <a:ahLst/>
              <a:cxnLst/>
              <a:rect l="l" t="t" r="r" b="b"/>
              <a:pathLst>
                <a:path w="24384000" h="4303903">
                  <a:moveTo>
                    <a:pt x="0" y="0"/>
                  </a:moveTo>
                  <a:lnTo>
                    <a:pt x="24384000" y="0"/>
                  </a:lnTo>
                  <a:lnTo>
                    <a:pt x="24384000" y="4303903"/>
                  </a:lnTo>
                  <a:lnTo>
                    <a:pt x="0" y="43039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16" b="-16"/>
              </a:stretch>
            </a:blipFill>
          </p:spPr>
        </p:sp>
      </p:grpSp>
      <p:sp>
        <p:nvSpPr>
          <p:cNvPr id="10" name="TextBox 10"/>
          <p:cNvSpPr txBox="1"/>
          <p:nvPr/>
        </p:nvSpPr>
        <p:spPr>
          <a:xfrm>
            <a:off x="1028700" y="3714601"/>
            <a:ext cx="8890397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4812" b="1">
                <a:solidFill>
                  <a:srgbClr val="EEAEF6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YZ Modelinin Çalışma Prensibi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5234940"/>
            <a:ext cx="16566356" cy="37830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61"/>
              </a:lnSpc>
            </a:pPr>
            <a:r>
              <a:rPr lang="en-US" sz="1875" dirty="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Model, </a:t>
            </a:r>
            <a:r>
              <a:rPr lang="en-US" sz="1875" dirty="0" err="1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veri</a:t>
            </a:r>
            <a:r>
              <a:rPr lang="en-US" sz="1875" dirty="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75" dirty="0" err="1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setindeki</a:t>
            </a:r>
            <a:r>
              <a:rPr lang="en-US" sz="1875" dirty="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75" dirty="0" err="1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örnek</a:t>
            </a:r>
            <a:r>
              <a:rPr lang="en-US" sz="1875" dirty="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75" dirty="0" err="1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ve</a:t>
            </a:r>
            <a:r>
              <a:rPr lang="en-US" sz="1875" dirty="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75" dirty="0" err="1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çıkmış</a:t>
            </a:r>
            <a:r>
              <a:rPr lang="en-US" sz="1875" dirty="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 LGS </a:t>
            </a:r>
            <a:r>
              <a:rPr lang="en-US" sz="1875" dirty="0" err="1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sorularından</a:t>
            </a:r>
            <a:r>
              <a:rPr lang="en-US" sz="1875" dirty="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75" dirty="0" err="1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bir</a:t>
            </a:r>
            <a:r>
              <a:rPr lang="en-US" sz="1875" dirty="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 “</a:t>
            </a:r>
            <a:r>
              <a:rPr lang="en-US" sz="1875" dirty="0" err="1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yapısal</a:t>
            </a:r>
            <a:r>
              <a:rPr lang="en-US" sz="1875" dirty="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75" dirty="0" err="1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profil</a:t>
            </a:r>
            <a:r>
              <a:rPr lang="en-US" sz="1875" dirty="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” </a:t>
            </a:r>
            <a:r>
              <a:rPr lang="en-US" sz="1875" dirty="0" err="1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öğrenir</a:t>
            </a:r>
            <a:r>
              <a:rPr lang="en-US" sz="1875" dirty="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</a:p>
          <a:p>
            <a:pPr algn="l">
              <a:lnSpc>
                <a:spcPts val="3061"/>
              </a:lnSpc>
            </a:pPr>
            <a:endParaRPr lang="en-US" sz="1875" dirty="0">
              <a:solidFill>
                <a:srgbClr val="E5DCE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3061"/>
              </a:lnSpc>
            </a:pPr>
            <a:r>
              <a:rPr lang="en-US" sz="1875" dirty="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Bu </a:t>
            </a:r>
            <a:r>
              <a:rPr lang="en-US" sz="1875" dirty="0" err="1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profil</a:t>
            </a:r>
            <a:r>
              <a:rPr lang="en-US" sz="1875" dirty="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; </a:t>
            </a:r>
            <a:r>
              <a:rPr lang="en-US" sz="1875" dirty="0" err="1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zorluk</a:t>
            </a:r>
            <a:r>
              <a:rPr lang="en-US" sz="1875" dirty="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75" dirty="0" err="1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seviyesi</a:t>
            </a:r>
            <a:r>
              <a:rPr lang="en-US" sz="1875" dirty="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en-US" sz="1875" dirty="0" err="1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kelime</a:t>
            </a:r>
            <a:r>
              <a:rPr lang="en-US" sz="1875" dirty="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75" dirty="0" err="1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uzunluğu</a:t>
            </a:r>
            <a:r>
              <a:rPr lang="en-US" sz="1875" dirty="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en-US" sz="1875" dirty="0" err="1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görsel</a:t>
            </a:r>
            <a:r>
              <a:rPr lang="en-US" sz="1875" dirty="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75" dirty="0" err="1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kullanımı</a:t>
            </a:r>
            <a:r>
              <a:rPr lang="en-US" sz="1875" dirty="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, alt </a:t>
            </a:r>
            <a:r>
              <a:rPr lang="en-US" sz="1875" dirty="0" err="1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konu</a:t>
            </a:r>
            <a:r>
              <a:rPr lang="en-US" sz="1875" dirty="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75" dirty="0" err="1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dağılımı</a:t>
            </a:r>
            <a:r>
              <a:rPr lang="en-US" sz="1875" dirty="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75" dirty="0" err="1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ve</a:t>
            </a:r>
            <a:r>
              <a:rPr lang="en-US" sz="1875" dirty="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75" dirty="0" err="1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soru</a:t>
            </a:r>
            <a:r>
              <a:rPr lang="en-US" sz="1875" dirty="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75" dirty="0" err="1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kurgusu</a:t>
            </a:r>
            <a:r>
              <a:rPr lang="en-US" sz="1875" dirty="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75" dirty="0" err="1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gibi</a:t>
            </a:r>
            <a:r>
              <a:rPr lang="en-US" sz="1875" dirty="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75" dirty="0" err="1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özelliklerden</a:t>
            </a:r>
            <a:r>
              <a:rPr lang="en-US" sz="1875" dirty="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75" dirty="0" err="1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oluşur</a:t>
            </a:r>
            <a:r>
              <a:rPr lang="en-US" sz="1875" dirty="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</a:p>
          <a:p>
            <a:pPr algn="l">
              <a:lnSpc>
                <a:spcPts val="3061"/>
              </a:lnSpc>
            </a:pPr>
            <a:r>
              <a:rPr lang="en-US" sz="1875" dirty="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Yeni </a:t>
            </a:r>
            <a:r>
              <a:rPr lang="en-US" sz="1875" dirty="0" err="1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bir</a:t>
            </a:r>
            <a:r>
              <a:rPr lang="en-US" sz="1875" dirty="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75" dirty="0" err="1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soru</a:t>
            </a:r>
            <a:r>
              <a:rPr lang="en-US" sz="1875" dirty="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75" dirty="0" err="1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yapısı</a:t>
            </a:r>
            <a:r>
              <a:rPr lang="en-US" sz="1875" dirty="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75" dirty="0" err="1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modele</a:t>
            </a:r>
            <a:r>
              <a:rPr lang="en-US" sz="1875" dirty="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75" dirty="0" err="1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verildiğinde</a:t>
            </a:r>
            <a:r>
              <a:rPr lang="en-US" sz="1875" dirty="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, model </a:t>
            </a:r>
            <a:r>
              <a:rPr lang="en-US" sz="1875" dirty="0" err="1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bu</a:t>
            </a:r>
            <a:r>
              <a:rPr lang="en-US" sz="1875" dirty="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75" dirty="0" err="1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yapının</a:t>
            </a:r>
            <a:r>
              <a:rPr lang="en-US" sz="1875" dirty="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 LGS </a:t>
            </a:r>
            <a:r>
              <a:rPr lang="en-US" sz="1875" dirty="0" err="1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sorularının</a:t>
            </a:r>
            <a:r>
              <a:rPr lang="en-US" sz="1875" dirty="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75" dirty="0" err="1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bu</a:t>
            </a:r>
            <a:r>
              <a:rPr lang="en-US" sz="1875" dirty="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75" dirty="0" err="1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profilini</a:t>
            </a:r>
            <a:r>
              <a:rPr lang="en-US" sz="1875" dirty="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 ne </a:t>
            </a:r>
            <a:r>
              <a:rPr lang="en-US" sz="1875" dirty="0" err="1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kadar</a:t>
            </a:r>
            <a:r>
              <a:rPr lang="en-US" sz="1875" dirty="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75" dirty="0" err="1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andırdığını</a:t>
            </a:r>
            <a:r>
              <a:rPr lang="en-US" sz="1875" dirty="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75" dirty="0" err="1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hesaplar</a:t>
            </a:r>
            <a:r>
              <a:rPr lang="en-US" sz="1875" dirty="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</a:p>
          <a:p>
            <a:pPr algn="l">
              <a:lnSpc>
                <a:spcPts val="3061"/>
              </a:lnSpc>
            </a:pPr>
            <a:endParaRPr lang="en-US" sz="1875" dirty="0">
              <a:solidFill>
                <a:srgbClr val="E5DCE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3061"/>
              </a:lnSpc>
            </a:pPr>
            <a:r>
              <a:rPr lang="en-US" sz="1875" dirty="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Bu </a:t>
            </a:r>
            <a:r>
              <a:rPr lang="en-US" sz="1875" dirty="0" err="1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hesap</a:t>
            </a:r>
            <a:r>
              <a:rPr lang="en-US" sz="1875" dirty="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 sonucunda 0 </a:t>
            </a:r>
            <a:r>
              <a:rPr lang="en-US" sz="1875" dirty="0" err="1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ile</a:t>
            </a:r>
            <a:r>
              <a:rPr lang="en-US" sz="1875" dirty="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 1 </a:t>
            </a:r>
            <a:r>
              <a:rPr lang="en-US" sz="1875" dirty="0" err="1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arasında</a:t>
            </a:r>
            <a:r>
              <a:rPr lang="en-US" sz="1875" dirty="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75" dirty="0" err="1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bir</a:t>
            </a:r>
            <a:r>
              <a:rPr lang="en-US" sz="1875" dirty="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 “LGS </a:t>
            </a:r>
            <a:r>
              <a:rPr lang="en-US" sz="1875" dirty="0" err="1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Uygunluk</a:t>
            </a:r>
            <a:r>
              <a:rPr lang="en-US" sz="1875" dirty="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75" dirty="0" err="1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Skoru</a:t>
            </a:r>
            <a:r>
              <a:rPr lang="en-US" sz="1875" dirty="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” </a:t>
            </a:r>
            <a:r>
              <a:rPr lang="en-US" sz="1875" dirty="0" err="1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üretilir</a:t>
            </a:r>
            <a:r>
              <a:rPr lang="en-US" sz="1875" dirty="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</a:p>
          <a:p>
            <a:pPr algn="l">
              <a:lnSpc>
                <a:spcPts val="3061"/>
              </a:lnSpc>
            </a:pPr>
            <a:r>
              <a:rPr lang="en-US" sz="1875" dirty="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0 → LGS </a:t>
            </a:r>
            <a:r>
              <a:rPr lang="en-US" sz="1875" dirty="0" err="1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yapısından</a:t>
            </a:r>
            <a:r>
              <a:rPr lang="en-US" sz="1875" dirty="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75" dirty="0" err="1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uzak</a:t>
            </a:r>
            <a:endParaRPr lang="en-US" sz="1875" dirty="0">
              <a:solidFill>
                <a:srgbClr val="E5DCE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3061"/>
              </a:lnSpc>
            </a:pPr>
            <a:r>
              <a:rPr lang="en-US" sz="1875" dirty="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1 → LGS </a:t>
            </a:r>
            <a:r>
              <a:rPr lang="en-US" sz="1875" dirty="0" err="1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yapısına</a:t>
            </a:r>
            <a:r>
              <a:rPr lang="en-US" sz="1875" dirty="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75" dirty="0" err="1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çok</a:t>
            </a:r>
            <a:r>
              <a:rPr lang="en-US" sz="1875" dirty="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75" dirty="0" err="1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yakın</a:t>
            </a:r>
            <a:endParaRPr lang="en-US" sz="1875" dirty="0">
              <a:solidFill>
                <a:srgbClr val="E5DCE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3061"/>
              </a:lnSpc>
            </a:pPr>
            <a:endParaRPr lang="en-US" sz="1875" dirty="0">
              <a:solidFill>
                <a:srgbClr val="E5DCE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3062"/>
              </a:lnSpc>
            </a:pPr>
            <a:r>
              <a:rPr lang="en-US" sz="1874" dirty="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Bu </a:t>
            </a:r>
            <a:r>
              <a:rPr lang="en-US" sz="1874" dirty="0" err="1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skor</a:t>
            </a:r>
            <a:r>
              <a:rPr lang="en-US" sz="1874" dirty="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en-US" sz="1874" dirty="0" err="1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oluşturulacak</a:t>
            </a:r>
            <a:r>
              <a:rPr lang="en-US" sz="1874" dirty="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 yeni </a:t>
            </a:r>
            <a:r>
              <a:rPr lang="en-US" sz="1874" dirty="0" err="1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soruların</a:t>
            </a:r>
            <a:r>
              <a:rPr lang="en-US" sz="1874" dirty="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 LGS </a:t>
            </a:r>
            <a:r>
              <a:rPr lang="en-US" sz="1874" dirty="0" err="1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formatına</a:t>
            </a:r>
            <a:r>
              <a:rPr lang="en-US" sz="1874" dirty="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74" dirty="0" err="1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uygunluğunu</a:t>
            </a:r>
            <a:r>
              <a:rPr lang="en-US" sz="1874" dirty="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74" dirty="0" err="1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yönlendirmek</a:t>
            </a:r>
            <a:r>
              <a:rPr lang="en-US" sz="1874" dirty="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74" dirty="0" err="1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için</a:t>
            </a:r>
            <a:r>
              <a:rPr lang="en-US" sz="1874" dirty="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74" dirty="0" err="1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kullanılır</a:t>
            </a:r>
            <a:r>
              <a:rPr lang="en-US" sz="1874" dirty="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85651" y="9620250"/>
            <a:ext cx="16916697" cy="3802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37"/>
              </a:lnSpc>
            </a:pPr>
            <a:r>
              <a:rPr lang="en-US" sz="1500" b="1">
                <a:solidFill>
                  <a:srgbClr val="E5DCE6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Ekip:</a:t>
            </a:r>
            <a:r>
              <a:rPr lang="en-US" sz="150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 2 üye tarafından geliştirildi ve test edildi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82D5E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90E3F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8" name="TextBox 8"/>
          <p:cNvSpPr txBox="1"/>
          <p:nvPr/>
        </p:nvSpPr>
        <p:spPr>
          <a:xfrm>
            <a:off x="992238" y="3064817"/>
            <a:ext cx="10560695" cy="9145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1">
                <a:solidFill>
                  <a:srgbClr val="EEAEF6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AR Modülü: Teknoloji Altyapısı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92238" y="4881711"/>
            <a:ext cx="3544044" cy="461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E5DCE6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Unity 3D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92238" y="5428060"/>
            <a:ext cx="3810000" cy="992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Güçlü oyun motoru ve geliştirme platformu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156598" y="4881711"/>
            <a:ext cx="3544044" cy="461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E5DCE6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AR Foundation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156598" y="5428060"/>
            <a:ext cx="3810149" cy="992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XR Origin ve düzlem algılama teknolojileri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321105" y="4881711"/>
            <a:ext cx="3544044" cy="461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E5DCE6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Mobil Platform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321105" y="5428060"/>
            <a:ext cx="3810149" cy="992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Android ve iOS cihaz desteği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3485614" y="4881711"/>
            <a:ext cx="3544044" cy="461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E5DCE6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Low Poly Tasarım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3485614" y="5428060"/>
            <a:ext cx="3810149" cy="992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Optimum performans için cartoon stil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92238" y="6654254"/>
            <a:ext cx="16303526" cy="539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b="1">
                <a:solidFill>
                  <a:srgbClr val="E5DCE6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Geliştirme Ekibi:</a:t>
            </a:r>
            <a:r>
              <a:rPr lang="en-US" sz="2187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 3 üye (1 Lider Geliştirici/Mimari, 2 Senaryo Tasarımı ve Test)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82D5E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90E3F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6049019" y="9686925"/>
            <a:ext cx="2153256" cy="514350"/>
            <a:chOff x="0" y="0"/>
            <a:chExt cx="2871008" cy="685800"/>
          </a:xfrm>
        </p:grpSpPr>
        <p:sp>
          <p:nvSpPr>
            <p:cNvPr id="7" name="Freeform 7" descr="preencoded.png">
              <a:hlinkClick r:id="rId3" tooltip="https://gamma.app/?utm_source=made-with-gamma"/>
            </p:cNvPr>
            <p:cNvSpPr/>
            <p:nvPr/>
          </p:nvSpPr>
          <p:spPr>
            <a:xfrm>
              <a:off x="0" y="0"/>
              <a:ext cx="2870962" cy="685800"/>
            </a:xfrm>
            <a:custGeom>
              <a:avLst/>
              <a:gdLst/>
              <a:ahLst/>
              <a:cxnLst/>
              <a:rect l="l" t="t" r="r" b="b"/>
              <a:pathLst>
                <a:path w="2870962" h="685800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-1"/>
              </a:stretch>
            </a:blipFill>
          </p:spPr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1087100" y="0"/>
            <a:ext cx="7200900" cy="10287000"/>
            <a:chOff x="0" y="0"/>
            <a:chExt cx="9601200" cy="13716000"/>
          </a:xfrm>
        </p:grpSpPr>
        <p:sp>
          <p:nvSpPr>
            <p:cNvPr id="9" name="Freeform 9" descr="preencoded.png"/>
            <p:cNvSpPr/>
            <p:nvPr/>
          </p:nvSpPr>
          <p:spPr>
            <a:xfrm>
              <a:off x="0" y="0"/>
              <a:ext cx="9601200" cy="13716000"/>
            </a:xfrm>
            <a:custGeom>
              <a:avLst/>
              <a:gdLst/>
              <a:ahLst/>
              <a:cxnLst/>
              <a:rect l="l" t="t" r="r" b="b"/>
              <a:pathLst>
                <a:path w="9601200" h="13716000">
                  <a:moveTo>
                    <a:pt x="0" y="0"/>
                  </a:moveTo>
                  <a:lnTo>
                    <a:pt x="9601200" y="0"/>
                  </a:lnTo>
                  <a:lnTo>
                    <a:pt x="96012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</p:grpSp>
      <p:sp>
        <p:nvSpPr>
          <p:cNvPr id="10" name="TextBox 10"/>
          <p:cNvSpPr txBox="1"/>
          <p:nvPr/>
        </p:nvSpPr>
        <p:spPr>
          <a:xfrm>
            <a:off x="895350" y="1084809"/>
            <a:ext cx="6395442" cy="8279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49"/>
              </a:lnSpc>
            </a:pPr>
            <a:r>
              <a:rPr lang="en-US" sz="4999" b="1">
                <a:solidFill>
                  <a:srgbClr val="EEAEF6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AR Yazılım Mimarisi</a:t>
            </a:r>
          </a:p>
        </p:txBody>
      </p: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895350" y="2296417"/>
            <a:ext cx="1279029" cy="2292400"/>
            <a:chOff x="0" y="0"/>
            <a:chExt cx="1705372" cy="3056533"/>
          </a:xfrm>
        </p:grpSpPr>
        <p:sp>
          <p:nvSpPr>
            <p:cNvPr id="12" name="Freeform 12" descr="preencoded.png"/>
            <p:cNvSpPr/>
            <p:nvPr/>
          </p:nvSpPr>
          <p:spPr>
            <a:xfrm>
              <a:off x="0" y="0"/>
              <a:ext cx="1705356" cy="3056509"/>
            </a:xfrm>
            <a:custGeom>
              <a:avLst/>
              <a:gdLst/>
              <a:ahLst/>
              <a:cxnLst/>
              <a:rect l="l" t="t" r="r" b="b"/>
              <a:pathLst>
                <a:path w="1705356" h="3056509">
                  <a:moveTo>
                    <a:pt x="0" y="0"/>
                  </a:moveTo>
                  <a:lnTo>
                    <a:pt x="1705356" y="0"/>
                  </a:lnTo>
                  <a:lnTo>
                    <a:pt x="1705356" y="3056509"/>
                  </a:lnTo>
                  <a:lnTo>
                    <a:pt x="0" y="30565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t="-173" b="-174"/>
              </a:stretch>
            </a:blipFill>
          </p:spPr>
        </p:sp>
      </p:grpSp>
      <p:sp>
        <p:nvSpPr>
          <p:cNvPr id="13" name="TextBox 13"/>
          <p:cNvSpPr txBox="1"/>
          <p:nvPr/>
        </p:nvSpPr>
        <p:spPr>
          <a:xfrm>
            <a:off x="2430066" y="2533055"/>
            <a:ext cx="3680817" cy="4188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24"/>
              </a:lnSpc>
            </a:pPr>
            <a:r>
              <a:rPr lang="en-US" sz="2499" b="1">
                <a:solidFill>
                  <a:srgbClr val="E5DCE6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Modüler Tasarım Yapısı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430066" y="3038624"/>
            <a:ext cx="8104585" cy="12945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00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Unity geliştiricisi olmayan ekip üyeleri için yeniden kullanılabilir "Level Kit" sistemi oluşturuldu. Bu yaklaşım, senaryo tasarımını kod yazmadan gerçekleştirmeyi mümkün kıldı.</a:t>
            </a:r>
          </a:p>
        </p:txBody>
      </p:sp>
      <p:grpSp>
        <p:nvGrpSpPr>
          <p:cNvPr id="15" name="Group 15"/>
          <p:cNvGrpSpPr>
            <a:grpSpLocks noChangeAspect="1"/>
          </p:cNvGrpSpPr>
          <p:nvPr/>
        </p:nvGrpSpPr>
        <p:grpSpPr>
          <a:xfrm>
            <a:off x="895350" y="4588817"/>
            <a:ext cx="1279029" cy="2292400"/>
            <a:chOff x="0" y="0"/>
            <a:chExt cx="1705372" cy="3056533"/>
          </a:xfrm>
        </p:grpSpPr>
        <p:sp>
          <p:nvSpPr>
            <p:cNvPr id="16" name="Freeform 16" descr="preencoded.png"/>
            <p:cNvSpPr/>
            <p:nvPr/>
          </p:nvSpPr>
          <p:spPr>
            <a:xfrm>
              <a:off x="0" y="0"/>
              <a:ext cx="1705356" cy="3056509"/>
            </a:xfrm>
            <a:custGeom>
              <a:avLst/>
              <a:gdLst/>
              <a:ahLst/>
              <a:cxnLst/>
              <a:rect l="l" t="t" r="r" b="b"/>
              <a:pathLst>
                <a:path w="1705356" h="3056509">
                  <a:moveTo>
                    <a:pt x="0" y="0"/>
                  </a:moveTo>
                  <a:lnTo>
                    <a:pt x="1705356" y="0"/>
                  </a:lnTo>
                  <a:lnTo>
                    <a:pt x="1705356" y="3056509"/>
                  </a:lnTo>
                  <a:lnTo>
                    <a:pt x="0" y="30565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t="-173" b="-174"/>
              </a:stretch>
            </a:blipFill>
          </p:spPr>
        </p:sp>
      </p:grpSp>
      <p:sp>
        <p:nvSpPr>
          <p:cNvPr id="17" name="TextBox 17"/>
          <p:cNvSpPr txBox="1"/>
          <p:nvPr/>
        </p:nvSpPr>
        <p:spPr>
          <a:xfrm>
            <a:off x="2430066" y="4825454"/>
            <a:ext cx="3199805" cy="4188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24"/>
              </a:lnSpc>
            </a:pPr>
            <a:r>
              <a:rPr lang="en-US" sz="2499" b="1">
                <a:solidFill>
                  <a:srgbClr val="E5DCE6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Veri Odaklı Yaklaşım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430066" y="5331024"/>
            <a:ext cx="8104585" cy="12945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00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ScriptableObjects kullanılarak seviye verileri (sorular, cevaplar, diyaloglar) kod değişikliği gerektirmeden yönetildi. Bu yapı, içerik güncelleme sürecini büyük ölçüde hızlandırdı.</a:t>
            </a:r>
          </a:p>
        </p:txBody>
      </p:sp>
      <p:grpSp>
        <p:nvGrpSpPr>
          <p:cNvPr id="19" name="Group 19"/>
          <p:cNvGrpSpPr>
            <a:grpSpLocks noChangeAspect="1"/>
          </p:cNvGrpSpPr>
          <p:nvPr/>
        </p:nvGrpSpPr>
        <p:grpSpPr>
          <a:xfrm>
            <a:off x="895350" y="6881217"/>
            <a:ext cx="1279029" cy="2292400"/>
            <a:chOff x="0" y="0"/>
            <a:chExt cx="1705372" cy="3056533"/>
          </a:xfrm>
        </p:grpSpPr>
        <p:sp>
          <p:nvSpPr>
            <p:cNvPr id="20" name="Freeform 20" descr="preencoded.png"/>
            <p:cNvSpPr/>
            <p:nvPr/>
          </p:nvSpPr>
          <p:spPr>
            <a:xfrm>
              <a:off x="0" y="0"/>
              <a:ext cx="1705356" cy="3056509"/>
            </a:xfrm>
            <a:custGeom>
              <a:avLst/>
              <a:gdLst/>
              <a:ahLst/>
              <a:cxnLst/>
              <a:rect l="l" t="t" r="r" b="b"/>
              <a:pathLst>
                <a:path w="1705356" h="3056509">
                  <a:moveTo>
                    <a:pt x="0" y="0"/>
                  </a:moveTo>
                  <a:lnTo>
                    <a:pt x="1705356" y="0"/>
                  </a:lnTo>
                  <a:lnTo>
                    <a:pt x="1705356" y="3056509"/>
                  </a:lnTo>
                  <a:lnTo>
                    <a:pt x="0" y="30565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t="-173" b="-174"/>
              </a:stretch>
            </a:blipFill>
          </p:spPr>
        </p:sp>
      </p:grpSp>
      <p:sp>
        <p:nvSpPr>
          <p:cNvPr id="21" name="TextBox 21"/>
          <p:cNvSpPr txBox="1"/>
          <p:nvPr/>
        </p:nvSpPr>
        <p:spPr>
          <a:xfrm>
            <a:off x="2430066" y="7117854"/>
            <a:ext cx="3197721" cy="4188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24"/>
              </a:lnSpc>
            </a:pPr>
            <a:r>
              <a:rPr lang="en-US" sz="2499" b="1">
                <a:solidFill>
                  <a:srgbClr val="E5DCE6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Yönetici Sistemleri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430066" y="7623422"/>
            <a:ext cx="8104585" cy="12945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00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Bağımsız Game Manager ve UI Manager sistemleri ile oyun mantığı ve arayüz kontrolü ayrıştırıldı. Singleton pattern ile merkezi yönetim sağlandı.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82D5E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4" name="Group 4"/>
          <p:cNvGrpSpPr/>
          <p:nvPr/>
        </p:nvGrpSpPr>
        <p:grpSpPr>
          <a:xfrm>
            <a:off x="0" y="-38100"/>
            <a:ext cx="18288000" cy="10287000"/>
            <a:chOff x="-304800" y="-714493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-304800" y="-714493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90E3F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8" name="TextBox 8"/>
          <p:cNvSpPr txBox="1"/>
          <p:nvPr/>
        </p:nvSpPr>
        <p:spPr>
          <a:xfrm>
            <a:off x="592336" y="436810"/>
            <a:ext cx="6199585" cy="5573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25"/>
              </a:lnSpc>
            </a:pPr>
            <a:r>
              <a:rPr lang="en-US" sz="3312" b="1">
                <a:solidFill>
                  <a:srgbClr val="EEAEF6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AR Oynanış ve Örnek Senaryo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92336" y="1407616"/>
            <a:ext cx="3839915" cy="3268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37"/>
              </a:lnSpc>
            </a:pPr>
            <a:r>
              <a:rPr lang="en-US" sz="1937" b="1">
                <a:solidFill>
                  <a:srgbClr val="EEAEF6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"Çiftçinin Çuvalları" Senaryosu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92336" y="1846510"/>
            <a:ext cx="9220944" cy="3278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25"/>
              </a:lnSpc>
            </a:pPr>
            <a:r>
              <a:rPr lang="en-US" sz="1312" b="1">
                <a:solidFill>
                  <a:srgbClr val="E5DCE6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Konu:</a:t>
            </a:r>
            <a:r>
              <a:rPr lang="en-US" sz="1312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 EBOB (En Büyük Ortak Bölen)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92336" y="2269480"/>
            <a:ext cx="9220944" cy="5985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25"/>
              </a:lnSpc>
            </a:pPr>
            <a:r>
              <a:rPr lang="en-US" sz="1312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Öğrenciler, masa yüzeyinde belirlenen AR düzleminde buğdaylar ve çuvallarla fiziksel olarak etkileşime girer. Senaryo, hasat sonrası ürünlerin eşit şekilde dağıtılması problemini ele alır.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92336" y="3001267"/>
            <a:ext cx="169218" cy="2686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25"/>
              </a:lnSpc>
            </a:pPr>
            <a:r>
              <a:rPr lang="en-US" sz="1312">
                <a:solidFill>
                  <a:srgbClr val="E5DCE6"/>
                </a:solidFill>
                <a:latin typeface="Bricolage Grotesque Light"/>
                <a:ea typeface="Bricolage Grotesque Light"/>
                <a:cs typeface="Bricolage Grotesque Light"/>
                <a:sym typeface="Bricolage Grotesque Light"/>
              </a:rPr>
              <a:t>01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592336" y="3326904"/>
            <a:ext cx="9220944" cy="19050"/>
            <a:chOff x="0" y="0"/>
            <a:chExt cx="12294592" cy="254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2294616" cy="25400"/>
            </a:xfrm>
            <a:custGeom>
              <a:avLst/>
              <a:gdLst/>
              <a:ahLst/>
              <a:cxnLst/>
              <a:rect l="l" t="t" r="r" b="b"/>
              <a:pathLst>
                <a:path w="12294616" h="25400">
                  <a:moveTo>
                    <a:pt x="0" y="0"/>
                  </a:moveTo>
                  <a:lnTo>
                    <a:pt x="12294616" y="0"/>
                  </a:lnTo>
                  <a:lnTo>
                    <a:pt x="12294616" y="25400"/>
                  </a:lnTo>
                  <a:lnTo>
                    <a:pt x="0" y="25400"/>
                  </a:lnTo>
                  <a:close/>
                </a:path>
              </a:pathLst>
            </a:custGeom>
            <a:solidFill>
              <a:srgbClr val="EEAEF6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15" name="TextBox 15"/>
          <p:cNvSpPr txBox="1"/>
          <p:nvPr/>
        </p:nvSpPr>
        <p:spPr>
          <a:xfrm>
            <a:off x="592336" y="3440014"/>
            <a:ext cx="2115443" cy="2738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62"/>
              </a:lnSpc>
            </a:pPr>
            <a:r>
              <a:rPr lang="en-US" sz="1625" b="1">
                <a:solidFill>
                  <a:srgbClr val="E5DCE6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Düzlem Algılama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92336" y="3825925"/>
            <a:ext cx="9220944" cy="3278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25"/>
              </a:lnSpc>
            </a:pPr>
            <a:r>
              <a:rPr lang="en-US" sz="1312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Kamera ile masa taranır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592336" y="4392662"/>
            <a:ext cx="322064" cy="2473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125"/>
              </a:lnSpc>
            </a:pPr>
            <a:r>
              <a:rPr lang="en-US" sz="1312" dirty="0">
                <a:solidFill>
                  <a:srgbClr val="E5DCE6"/>
                </a:solidFill>
                <a:latin typeface="Bricolage Grotesque Light"/>
                <a:ea typeface="Bricolage Grotesque Light"/>
                <a:cs typeface="Bricolage Grotesque Light"/>
                <a:sym typeface="Bricolage Grotesque Light"/>
              </a:rPr>
              <a:t>02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592336" y="4718297"/>
            <a:ext cx="9220944" cy="19050"/>
            <a:chOff x="0" y="0"/>
            <a:chExt cx="12294592" cy="254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2294616" cy="25400"/>
            </a:xfrm>
            <a:custGeom>
              <a:avLst/>
              <a:gdLst/>
              <a:ahLst/>
              <a:cxnLst/>
              <a:rect l="l" t="t" r="r" b="b"/>
              <a:pathLst>
                <a:path w="12294616" h="25400">
                  <a:moveTo>
                    <a:pt x="0" y="0"/>
                  </a:moveTo>
                  <a:lnTo>
                    <a:pt x="12294616" y="0"/>
                  </a:lnTo>
                  <a:lnTo>
                    <a:pt x="12294616" y="25400"/>
                  </a:lnTo>
                  <a:lnTo>
                    <a:pt x="0" y="25400"/>
                  </a:lnTo>
                  <a:close/>
                </a:path>
              </a:pathLst>
            </a:custGeom>
            <a:solidFill>
              <a:srgbClr val="EEAEF6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20" name="TextBox 20"/>
          <p:cNvSpPr txBox="1"/>
          <p:nvPr/>
        </p:nvSpPr>
        <p:spPr>
          <a:xfrm>
            <a:off x="592336" y="4831407"/>
            <a:ext cx="2115443" cy="2738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62"/>
              </a:lnSpc>
            </a:pPr>
            <a:r>
              <a:rPr lang="en-US" sz="1625" b="1">
                <a:solidFill>
                  <a:srgbClr val="E5DCE6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Senaryo Başlatma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592336" y="5217319"/>
            <a:ext cx="9220944" cy="3278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25"/>
              </a:lnSpc>
            </a:pPr>
            <a:r>
              <a:rPr lang="en-US" sz="1312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3D nesneler yerleştirilir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592336" y="5784056"/>
            <a:ext cx="322064" cy="2473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125"/>
              </a:lnSpc>
            </a:pPr>
            <a:r>
              <a:rPr lang="en-US" sz="1312" dirty="0">
                <a:solidFill>
                  <a:srgbClr val="E5DCE6"/>
                </a:solidFill>
                <a:latin typeface="Bricolage Grotesque Light"/>
                <a:ea typeface="Bricolage Grotesque Light"/>
                <a:cs typeface="Bricolage Grotesque Light"/>
                <a:sym typeface="Bricolage Grotesque Light"/>
              </a:rPr>
              <a:t>03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592336" y="6109692"/>
            <a:ext cx="9220944" cy="19050"/>
            <a:chOff x="0" y="0"/>
            <a:chExt cx="12294592" cy="254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2294616" cy="25400"/>
            </a:xfrm>
            <a:custGeom>
              <a:avLst/>
              <a:gdLst/>
              <a:ahLst/>
              <a:cxnLst/>
              <a:rect l="l" t="t" r="r" b="b"/>
              <a:pathLst>
                <a:path w="12294616" h="25400">
                  <a:moveTo>
                    <a:pt x="0" y="0"/>
                  </a:moveTo>
                  <a:lnTo>
                    <a:pt x="12294616" y="0"/>
                  </a:lnTo>
                  <a:lnTo>
                    <a:pt x="12294616" y="25400"/>
                  </a:lnTo>
                  <a:lnTo>
                    <a:pt x="0" y="25400"/>
                  </a:lnTo>
                  <a:close/>
                </a:path>
              </a:pathLst>
            </a:custGeom>
            <a:solidFill>
              <a:srgbClr val="EEAEF6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25" name="TextBox 25"/>
          <p:cNvSpPr txBox="1"/>
          <p:nvPr/>
        </p:nvSpPr>
        <p:spPr>
          <a:xfrm>
            <a:off x="592336" y="6222801"/>
            <a:ext cx="2115443" cy="2738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62"/>
              </a:lnSpc>
            </a:pPr>
            <a:r>
              <a:rPr lang="en-US" sz="1625" b="1">
                <a:solidFill>
                  <a:srgbClr val="E5DCE6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Etkileşim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592336" y="6608712"/>
            <a:ext cx="9220944" cy="3278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25"/>
              </a:lnSpc>
            </a:pPr>
            <a:r>
              <a:rPr lang="en-US" sz="1312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Çuvalları silolara dağıtma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592336" y="7175450"/>
            <a:ext cx="322064" cy="2473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125"/>
              </a:lnSpc>
            </a:pPr>
            <a:r>
              <a:rPr lang="en-US" sz="1312" dirty="0">
                <a:solidFill>
                  <a:srgbClr val="E5DCE6"/>
                </a:solidFill>
                <a:latin typeface="Bricolage Grotesque Light"/>
                <a:ea typeface="Bricolage Grotesque Light"/>
                <a:cs typeface="Bricolage Grotesque Light"/>
                <a:sym typeface="Bricolage Grotesque Light"/>
              </a:rPr>
              <a:t>04</a:t>
            </a:r>
          </a:p>
        </p:txBody>
      </p:sp>
      <p:grpSp>
        <p:nvGrpSpPr>
          <p:cNvPr id="28" name="Group 28"/>
          <p:cNvGrpSpPr/>
          <p:nvPr/>
        </p:nvGrpSpPr>
        <p:grpSpPr>
          <a:xfrm>
            <a:off x="592336" y="7501086"/>
            <a:ext cx="9220944" cy="19050"/>
            <a:chOff x="0" y="0"/>
            <a:chExt cx="12294592" cy="2540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12294616" cy="25400"/>
            </a:xfrm>
            <a:custGeom>
              <a:avLst/>
              <a:gdLst/>
              <a:ahLst/>
              <a:cxnLst/>
              <a:rect l="l" t="t" r="r" b="b"/>
              <a:pathLst>
                <a:path w="12294616" h="25400">
                  <a:moveTo>
                    <a:pt x="0" y="0"/>
                  </a:moveTo>
                  <a:lnTo>
                    <a:pt x="12294616" y="0"/>
                  </a:lnTo>
                  <a:lnTo>
                    <a:pt x="12294616" y="25400"/>
                  </a:lnTo>
                  <a:lnTo>
                    <a:pt x="0" y="25400"/>
                  </a:lnTo>
                  <a:close/>
                </a:path>
              </a:pathLst>
            </a:custGeom>
            <a:solidFill>
              <a:srgbClr val="EEAEF6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30" name="TextBox 30"/>
          <p:cNvSpPr txBox="1"/>
          <p:nvPr/>
        </p:nvSpPr>
        <p:spPr>
          <a:xfrm>
            <a:off x="592336" y="7614196"/>
            <a:ext cx="2115443" cy="2738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62"/>
              </a:lnSpc>
            </a:pPr>
            <a:r>
              <a:rPr lang="en-US" sz="1625" b="1">
                <a:solidFill>
                  <a:srgbClr val="E5DCE6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Çözüm Kontrolü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592336" y="8000108"/>
            <a:ext cx="9220944" cy="3278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25"/>
              </a:lnSpc>
            </a:pPr>
            <a:r>
              <a:rPr lang="en-US" sz="1312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Anlık geri bildirim</a:t>
            </a:r>
          </a:p>
        </p:txBody>
      </p:sp>
      <p:grpSp>
        <p:nvGrpSpPr>
          <p:cNvPr id="32" name="Group 32"/>
          <p:cNvGrpSpPr>
            <a:grpSpLocks noChangeAspect="1"/>
          </p:cNvGrpSpPr>
          <p:nvPr/>
        </p:nvGrpSpPr>
        <p:grpSpPr>
          <a:xfrm>
            <a:off x="10226278" y="459670"/>
            <a:ext cx="4155728" cy="2266801"/>
            <a:chOff x="0" y="0"/>
            <a:chExt cx="5540970" cy="3022402"/>
          </a:xfrm>
        </p:grpSpPr>
        <p:sp>
          <p:nvSpPr>
            <p:cNvPr id="33" name="Freeform 33" descr="preencoded.png"/>
            <p:cNvSpPr/>
            <p:nvPr/>
          </p:nvSpPr>
          <p:spPr>
            <a:xfrm>
              <a:off x="0" y="0"/>
              <a:ext cx="5541010" cy="3022346"/>
            </a:xfrm>
            <a:custGeom>
              <a:avLst/>
              <a:gdLst/>
              <a:ahLst/>
              <a:cxnLst/>
              <a:rect l="l" t="t" r="r" b="b"/>
              <a:pathLst>
                <a:path w="5541010" h="3022346">
                  <a:moveTo>
                    <a:pt x="0" y="0"/>
                  </a:moveTo>
                  <a:lnTo>
                    <a:pt x="5541010" y="0"/>
                  </a:lnTo>
                  <a:lnTo>
                    <a:pt x="5541010" y="3022346"/>
                  </a:lnTo>
                  <a:lnTo>
                    <a:pt x="0" y="30223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37" b="-39"/>
              </a:stretch>
            </a:blipFill>
          </p:spPr>
        </p:sp>
      </p:grpSp>
      <p:grpSp>
        <p:nvGrpSpPr>
          <p:cNvPr id="34" name="Group 34"/>
          <p:cNvGrpSpPr>
            <a:grpSpLocks noChangeAspect="1"/>
          </p:cNvGrpSpPr>
          <p:nvPr/>
        </p:nvGrpSpPr>
        <p:grpSpPr>
          <a:xfrm>
            <a:off x="10226278" y="2761952"/>
            <a:ext cx="7469386" cy="7469386"/>
            <a:chOff x="0" y="0"/>
            <a:chExt cx="9959182" cy="9959182"/>
          </a:xfrm>
        </p:grpSpPr>
        <p:sp>
          <p:nvSpPr>
            <p:cNvPr id="35" name="Freeform 35" descr="preencoded.png"/>
            <p:cNvSpPr/>
            <p:nvPr/>
          </p:nvSpPr>
          <p:spPr>
            <a:xfrm>
              <a:off x="0" y="0"/>
              <a:ext cx="9959213" cy="9959213"/>
            </a:xfrm>
            <a:custGeom>
              <a:avLst/>
              <a:gdLst/>
              <a:ahLst/>
              <a:cxnLst/>
              <a:rect l="l" t="t" r="r" b="b"/>
              <a:pathLst>
                <a:path w="9959213" h="9959213">
                  <a:moveTo>
                    <a:pt x="0" y="0"/>
                  </a:moveTo>
                  <a:lnTo>
                    <a:pt x="9959213" y="0"/>
                  </a:lnTo>
                  <a:lnTo>
                    <a:pt x="9959213" y="9959213"/>
                  </a:lnTo>
                  <a:lnTo>
                    <a:pt x="0" y="99592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186</TotalTime>
  <Words>727</Words>
  <Application>Microsoft Macintosh PowerPoint</Application>
  <PresentationFormat>Custom</PresentationFormat>
  <Paragraphs>144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Bricolage Grotesque Bold</vt:lpstr>
      <vt:lpstr>Montserrat Bold</vt:lpstr>
      <vt:lpstr>Bricolage Grotesque Light</vt:lpstr>
      <vt:lpstr>Montserrat</vt:lpstr>
      <vt:lpstr>Calibri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LGS-AR-Artirilmis-Gerceklik-Destekli-Matematik-Egitimi-ve-YZ-Soru-Analizi.pptx</dc:title>
  <cp:lastModifiedBy>Mehmet Said Hüseyinoğlu</cp:lastModifiedBy>
  <cp:revision>2</cp:revision>
  <dcterms:created xsi:type="dcterms:W3CDTF">2006-08-16T00:00:00Z</dcterms:created>
  <dcterms:modified xsi:type="dcterms:W3CDTF">2025-12-10T16:46:14Z</dcterms:modified>
  <dc:identifier>DAG7ELZEMJk</dc:identifier>
</cp:coreProperties>
</file>